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6" r:id="rId1"/>
  </p:sldMasterIdLst>
  <p:notesMasterIdLst>
    <p:notesMasterId r:id="rId68"/>
  </p:notesMasterIdLst>
  <p:handoutMasterIdLst>
    <p:handoutMasterId r:id="rId69"/>
  </p:handoutMasterIdLst>
  <p:sldIdLst>
    <p:sldId id="256" r:id="rId2"/>
    <p:sldId id="331" r:id="rId3"/>
    <p:sldId id="334" r:id="rId4"/>
    <p:sldId id="372" r:id="rId5"/>
    <p:sldId id="381" r:id="rId6"/>
    <p:sldId id="396" r:id="rId7"/>
    <p:sldId id="431" r:id="rId8"/>
    <p:sldId id="432" r:id="rId9"/>
    <p:sldId id="369" r:id="rId10"/>
    <p:sldId id="385" r:id="rId11"/>
    <p:sldId id="374" r:id="rId12"/>
    <p:sldId id="379" r:id="rId13"/>
    <p:sldId id="448" r:id="rId14"/>
    <p:sldId id="449" r:id="rId15"/>
    <p:sldId id="450" r:id="rId16"/>
    <p:sldId id="457" r:id="rId17"/>
    <p:sldId id="451" r:id="rId18"/>
    <p:sldId id="452" r:id="rId19"/>
    <p:sldId id="453" r:id="rId20"/>
    <p:sldId id="454" r:id="rId21"/>
    <p:sldId id="397" r:id="rId22"/>
    <p:sldId id="378" r:id="rId23"/>
    <p:sldId id="363" r:id="rId24"/>
    <p:sldId id="373" r:id="rId25"/>
    <p:sldId id="382" r:id="rId26"/>
    <p:sldId id="376" r:id="rId27"/>
    <p:sldId id="375" r:id="rId28"/>
    <p:sldId id="377" r:id="rId29"/>
    <p:sldId id="393" r:id="rId30"/>
    <p:sldId id="386" r:id="rId31"/>
    <p:sldId id="387" r:id="rId32"/>
    <p:sldId id="433" r:id="rId33"/>
    <p:sldId id="434" r:id="rId34"/>
    <p:sldId id="435" r:id="rId35"/>
    <p:sldId id="436" r:id="rId36"/>
    <p:sldId id="437" r:id="rId37"/>
    <p:sldId id="438" r:id="rId38"/>
    <p:sldId id="356" r:id="rId39"/>
    <p:sldId id="445" r:id="rId40"/>
    <p:sldId id="446" r:id="rId41"/>
    <p:sldId id="447" r:id="rId42"/>
    <p:sldId id="402" r:id="rId43"/>
    <p:sldId id="404" r:id="rId44"/>
    <p:sldId id="408" r:id="rId45"/>
    <p:sldId id="409" r:id="rId46"/>
    <p:sldId id="410" r:id="rId47"/>
    <p:sldId id="405" r:id="rId48"/>
    <p:sldId id="423" r:id="rId49"/>
    <p:sldId id="424" r:id="rId50"/>
    <p:sldId id="425" r:id="rId51"/>
    <p:sldId id="406" r:id="rId52"/>
    <p:sldId id="444" r:id="rId53"/>
    <p:sldId id="411" r:id="rId54"/>
    <p:sldId id="412" r:id="rId55"/>
    <p:sldId id="415" r:id="rId56"/>
    <p:sldId id="417" r:id="rId57"/>
    <p:sldId id="429" r:id="rId58"/>
    <p:sldId id="418" r:id="rId59"/>
    <p:sldId id="419" r:id="rId60"/>
    <p:sldId id="420" r:id="rId61"/>
    <p:sldId id="421" r:id="rId62"/>
    <p:sldId id="426" r:id="rId63"/>
    <p:sldId id="430" r:id="rId64"/>
    <p:sldId id="455" r:id="rId65"/>
    <p:sldId id="456" r:id="rId66"/>
    <p:sldId id="288" r:id="rId67"/>
  </p:sldIdLst>
  <p:sldSz cx="9144000" cy="6858000" type="screen4x3"/>
  <p:notesSz cx="10020300" cy="6888163"/>
  <p:defaultTextStyle>
    <a:defPPr>
      <a:defRPr lang="zh-TW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新細明體" panose="02020500000000000000" pitchFamily="18" charset="-120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新細明體" panose="02020500000000000000" pitchFamily="18" charset="-120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新細明體" panose="02020500000000000000" pitchFamily="18" charset="-120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新細明體" panose="02020500000000000000" pitchFamily="18" charset="-120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新細明體" panose="02020500000000000000" pitchFamily="18" charset="-120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新細明體" panose="02020500000000000000" pitchFamily="18" charset="-120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新細明體" panose="02020500000000000000" pitchFamily="18" charset="-120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新細明體" panose="02020500000000000000" pitchFamily="18" charset="-120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新細明體" panose="02020500000000000000" pitchFamily="18" charset="-120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170">
          <p15:clr>
            <a:srgbClr val="A4A3A4"/>
          </p15:clr>
        </p15:guide>
        <p15:guide id="2" pos="3155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3300"/>
    <a:srgbClr val="2D4F6B"/>
    <a:srgbClr val="2C4365"/>
    <a:srgbClr val="305B7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9631B5-78F2-41C9-869B-9F39066F8104}" styleName="中等深淺樣式 3 - 輔色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E171933-4619-4E11-9A3F-F7608DF75F80}" styleName="中等深淺樣式 1 - 輔色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6" autoAdjust="0"/>
    <p:restoredTop sz="93039" autoAdjust="0"/>
  </p:normalViewPr>
  <p:slideViewPr>
    <p:cSldViewPr snapToGrid="0" snapToObjects="1">
      <p:cViewPr varScale="1">
        <p:scale>
          <a:sx n="97" d="100"/>
          <a:sy n="97" d="100"/>
        </p:scale>
        <p:origin x="-1608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367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0" d="100"/>
          <a:sy n="80" d="100"/>
        </p:scale>
        <p:origin x="3990" y="108"/>
      </p:cViewPr>
      <p:guideLst>
        <p:guide orient="horz" pos="2170"/>
        <p:guide pos="3155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41813" cy="344488"/>
          </a:xfrm>
          <a:prstGeom prst="rect">
            <a:avLst/>
          </a:prstGeom>
        </p:spPr>
        <p:txBody>
          <a:bodyPr vert="horz" lIns="96616" tIns="48308" rIns="96616" bIns="48308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kumimoji="1" sz="13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5675313" y="0"/>
            <a:ext cx="4343400" cy="344488"/>
          </a:xfrm>
          <a:prstGeom prst="rect">
            <a:avLst/>
          </a:prstGeom>
        </p:spPr>
        <p:txBody>
          <a:bodyPr vert="horz" lIns="96616" tIns="48308" rIns="96616" bIns="48308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kumimoji="1" sz="1300" smtClean="0">
                <a:latin typeface="+mn-lt"/>
                <a:ea typeface="+mn-ea"/>
              </a:defRPr>
            </a:lvl1pPr>
          </a:lstStyle>
          <a:p>
            <a:pPr>
              <a:defRPr/>
            </a:pPr>
            <a:fld id="{BEEEBF35-2FAC-4A07-895E-6F9828AEBDA6}" type="datetimeFigureOut">
              <a:rPr lang="zh-TW" altLang="en-US"/>
              <a:pPr>
                <a:defRPr/>
              </a:pPr>
              <a:t>2017/9/5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6542088"/>
            <a:ext cx="4341813" cy="344487"/>
          </a:xfrm>
          <a:prstGeom prst="rect">
            <a:avLst/>
          </a:prstGeom>
        </p:spPr>
        <p:txBody>
          <a:bodyPr vert="horz" lIns="96616" tIns="48308" rIns="96616" bIns="48308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kumimoji="1" sz="13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5675313" y="6542088"/>
            <a:ext cx="4343400" cy="344487"/>
          </a:xfrm>
          <a:prstGeom prst="rect">
            <a:avLst/>
          </a:prstGeom>
        </p:spPr>
        <p:txBody>
          <a:bodyPr vert="horz" lIns="96616" tIns="48308" rIns="96616" bIns="48308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kumimoji="1" sz="1300" smtClean="0">
                <a:latin typeface="+mn-lt"/>
                <a:ea typeface="+mn-ea"/>
              </a:defRPr>
            </a:lvl1pPr>
          </a:lstStyle>
          <a:p>
            <a:pPr>
              <a:defRPr/>
            </a:pPr>
            <a:fld id="{64BEDF8C-5839-43B2-9259-63E4C54BDA58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1466103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41813" cy="344488"/>
          </a:xfrm>
          <a:prstGeom prst="rect">
            <a:avLst/>
          </a:prstGeom>
        </p:spPr>
        <p:txBody>
          <a:bodyPr vert="horz" lIns="96616" tIns="48308" rIns="96616" bIns="48308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kumimoji="1" sz="13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5675313" y="0"/>
            <a:ext cx="4343400" cy="344488"/>
          </a:xfrm>
          <a:prstGeom prst="rect">
            <a:avLst/>
          </a:prstGeom>
        </p:spPr>
        <p:txBody>
          <a:bodyPr vert="horz" lIns="96616" tIns="48308" rIns="96616" bIns="48308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kumimoji="1" sz="1300" smtClean="0">
                <a:latin typeface="+mn-lt"/>
                <a:ea typeface="+mn-ea"/>
              </a:defRPr>
            </a:lvl1pPr>
          </a:lstStyle>
          <a:p>
            <a:pPr>
              <a:defRPr/>
            </a:pPr>
            <a:fld id="{981F102F-F87A-4CFA-B6BB-55C56B0B0E0E}" type="datetimeFigureOut">
              <a:rPr lang="zh-TW" altLang="en-US"/>
              <a:pPr>
                <a:defRPr/>
              </a:pPr>
              <a:t>2017/9/5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3287713" y="515938"/>
            <a:ext cx="3444875" cy="25828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16" tIns="48308" rIns="96616" bIns="48308" rtlCol="0" anchor="ctr"/>
          <a:lstStyle/>
          <a:p>
            <a:pPr lvl="0"/>
            <a:endParaRPr lang="zh-TW" altLang="en-US" noProof="0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1001713" y="3271838"/>
            <a:ext cx="8016875" cy="3100387"/>
          </a:xfrm>
          <a:prstGeom prst="rect">
            <a:avLst/>
          </a:prstGeom>
        </p:spPr>
        <p:txBody>
          <a:bodyPr vert="horz" lIns="96616" tIns="48308" rIns="96616" bIns="48308" rtlCol="0"/>
          <a:lstStyle/>
          <a:p>
            <a:pPr lvl="0"/>
            <a:r>
              <a:rPr lang="zh-TW" altLang="en-US" noProof="0" smtClean="0"/>
              <a:t>按一下以編輯母片文字樣式</a:t>
            </a:r>
          </a:p>
          <a:p>
            <a:pPr lvl="1"/>
            <a:r>
              <a:rPr lang="zh-TW" altLang="en-US" noProof="0" smtClean="0"/>
              <a:t>第二層</a:t>
            </a:r>
          </a:p>
          <a:p>
            <a:pPr lvl="2"/>
            <a:r>
              <a:rPr lang="zh-TW" altLang="en-US" noProof="0" smtClean="0"/>
              <a:t>第三層</a:t>
            </a:r>
          </a:p>
          <a:p>
            <a:pPr lvl="3"/>
            <a:r>
              <a:rPr lang="zh-TW" altLang="en-US" noProof="0" smtClean="0"/>
              <a:t>第四層</a:t>
            </a:r>
          </a:p>
          <a:p>
            <a:pPr lvl="4"/>
            <a:r>
              <a:rPr lang="zh-TW" altLang="en-US" noProof="0" smtClean="0"/>
              <a:t>第五層</a:t>
            </a:r>
            <a:endParaRPr lang="zh-TW" altLang="en-US" noProof="0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6542088"/>
            <a:ext cx="4341813" cy="344487"/>
          </a:xfrm>
          <a:prstGeom prst="rect">
            <a:avLst/>
          </a:prstGeom>
        </p:spPr>
        <p:txBody>
          <a:bodyPr vert="horz" lIns="96616" tIns="48308" rIns="96616" bIns="48308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kumimoji="1" sz="13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5675313" y="6542088"/>
            <a:ext cx="4343400" cy="344487"/>
          </a:xfrm>
          <a:prstGeom prst="rect">
            <a:avLst/>
          </a:prstGeom>
        </p:spPr>
        <p:txBody>
          <a:bodyPr vert="horz" lIns="96616" tIns="48308" rIns="96616" bIns="48308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kumimoji="1" sz="1300" smtClean="0">
                <a:latin typeface="+mn-lt"/>
                <a:ea typeface="+mn-ea"/>
              </a:defRPr>
            </a:lvl1pPr>
          </a:lstStyle>
          <a:p>
            <a:pPr>
              <a:defRPr/>
            </a:pPr>
            <a:fld id="{3AFD3D40-BF12-4243-BE6D-0780A57C28FD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2706496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71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zh-TW" dirty="0" smtClean="0"/>
          </a:p>
        </p:txBody>
      </p:sp>
      <p:sp>
        <p:nvSpPr>
          <p:cNvPr id="7172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1D54BD4B-8BBE-4387-B310-C896A08FB9DF}" type="slidenum">
              <a:rPr lang="zh-TW" alt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1</a:t>
            </a:fld>
            <a:endParaRPr lang="zh-TW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indent="0">
              <a:spcBef>
                <a:spcPct val="0"/>
              </a:spcBef>
              <a:buFontTx/>
              <a:buNone/>
            </a:pPr>
            <a:endParaRPr lang="zh-TW" altLang="en-US" smtClean="0"/>
          </a:p>
        </p:txBody>
      </p:sp>
      <p:sp>
        <p:nvSpPr>
          <p:cNvPr id="9220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E76FA4C8-AE06-44EC-AC60-D4C0101FBA14}" type="slidenum">
              <a:rPr lang="zh-TW" alt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41181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indent="0">
              <a:spcBef>
                <a:spcPct val="0"/>
              </a:spcBef>
              <a:buFontTx/>
              <a:buNone/>
            </a:pPr>
            <a:endParaRPr lang="zh-TW" altLang="en-US" dirty="0" smtClean="0"/>
          </a:p>
        </p:txBody>
      </p:sp>
      <p:sp>
        <p:nvSpPr>
          <p:cNvPr id="9220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E76FA4C8-AE06-44EC-AC60-D4C0101FBA14}" type="slidenum">
              <a:rPr lang="zh-TW" alt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41181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indent="0">
              <a:spcBef>
                <a:spcPct val="0"/>
              </a:spcBef>
              <a:buFontTx/>
              <a:buNone/>
            </a:pPr>
            <a:endParaRPr lang="zh-TW" altLang="en-US" smtClean="0"/>
          </a:p>
        </p:txBody>
      </p:sp>
      <p:sp>
        <p:nvSpPr>
          <p:cNvPr id="9220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E76FA4C8-AE06-44EC-AC60-D4C0101FBA14}" type="slidenum">
              <a:rPr lang="zh-TW" alt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41181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indent="0">
              <a:spcBef>
                <a:spcPct val="0"/>
              </a:spcBef>
              <a:buFontTx/>
              <a:buNone/>
            </a:pPr>
            <a:endParaRPr lang="zh-TW" altLang="en-US" smtClean="0"/>
          </a:p>
        </p:txBody>
      </p:sp>
      <p:sp>
        <p:nvSpPr>
          <p:cNvPr id="9220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E76FA4C8-AE06-44EC-AC60-D4C0101FBA14}" type="slidenum">
              <a:rPr lang="zh-TW" alt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41181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indent="0">
              <a:spcBef>
                <a:spcPct val="0"/>
              </a:spcBef>
              <a:buFontTx/>
              <a:buNone/>
            </a:pPr>
            <a:endParaRPr lang="zh-TW" altLang="en-US" dirty="0" smtClean="0"/>
          </a:p>
        </p:txBody>
      </p:sp>
      <p:sp>
        <p:nvSpPr>
          <p:cNvPr id="9220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E76FA4C8-AE06-44EC-AC60-D4C0101FBA14}" type="slidenum">
              <a:rPr lang="zh-TW" alt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41181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indent="0">
              <a:spcBef>
                <a:spcPct val="0"/>
              </a:spcBef>
              <a:buFontTx/>
              <a:buNone/>
            </a:pPr>
            <a:endParaRPr lang="zh-TW" altLang="en-US" smtClean="0"/>
          </a:p>
        </p:txBody>
      </p:sp>
      <p:sp>
        <p:nvSpPr>
          <p:cNvPr id="9220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E76FA4C8-AE06-44EC-AC60-D4C0101FBA14}" type="slidenum">
              <a:rPr lang="zh-TW" alt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41181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indent="0">
              <a:spcBef>
                <a:spcPct val="0"/>
              </a:spcBef>
              <a:buFontTx/>
              <a:buNone/>
            </a:pPr>
            <a:endParaRPr lang="zh-TW" altLang="en-US" smtClean="0"/>
          </a:p>
        </p:txBody>
      </p:sp>
      <p:sp>
        <p:nvSpPr>
          <p:cNvPr id="9220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E76FA4C8-AE06-44EC-AC60-D4C0101FBA14}" type="slidenum">
              <a:rPr lang="zh-TW" alt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41181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indent="0">
              <a:spcBef>
                <a:spcPct val="0"/>
              </a:spcBef>
              <a:buFontTx/>
              <a:buNone/>
            </a:pPr>
            <a:endParaRPr lang="zh-TW" altLang="en-US" smtClean="0"/>
          </a:p>
        </p:txBody>
      </p:sp>
      <p:sp>
        <p:nvSpPr>
          <p:cNvPr id="9220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E76FA4C8-AE06-44EC-AC60-D4C0101FBA14}" type="slidenum">
              <a:rPr lang="zh-TW" alt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41181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indent="0">
              <a:spcBef>
                <a:spcPct val="0"/>
              </a:spcBef>
              <a:buFontTx/>
              <a:buNone/>
            </a:pPr>
            <a:endParaRPr lang="zh-TW" altLang="en-US" smtClean="0"/>
          </a:p>
        </p:txBody>
      </p:sp>
      <p:sp>
        <p:nvSpPr>
          <p:cNvPr id="9220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E76FA4C8-AE06-44EC-AC60-D4C0101FBA14}" type="slidenum">
              <a:rPr lang="zh-TW" alt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411810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indent="0">
              <a:spcBef>
                <a:spcPct val="0"/>
              </a:spcBef>
              <a:buFontTx/>
              <a:buNone/>
            </a:pPr>
            <a:endParaRPr lang="zh-TW" altLang="en-US" smtClean="0"/>
          </a:p>
        </p:txBody>
      </p:sp>
      <p:sp>
        <p:nvSpPr>
          <p:cNvPr id="9220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E76FA4C8-AE06-44EC-AC60-D4C0101FBA14}" type="slidenum">
              <a:rPr lang="zh-TW" alt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41181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indent="0">
              <a:spcBef>
                <a:spcPct val="0"/>
              </a:spcBef>
              <a:buFontTx/>
              <a:buNone/>
            </a:pPr>
            <a:endParaRPr lang="zh-TW" altLang="en-US" smtClean="0"/>
          </a:p>
        </p:txBody>
      </p:sp>
      <p:sp>
        <p:nvSpPr>
          <p:cNvPr id="9220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E76FA4C8-AE06-44EC-AC60-D4C0101FBA14}" type="slidenum">
              <a:rPr lang="zh-TW" alt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411810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indent="0">
              <a:spcBef>
                <a:spcPct val="0"/>
              </a:spcBef>
              <a:buFontTx/>
              <a:buNone/>
            </a:pPr>
            <a:endParaRPr lang="zh-TW" altLang="en-US" smtClean="0"/>
          </a:p>
        </p:txBody>
      </p:sp>
      <p:sp>
        <p:nvSpPr>
          <p:cNvPr id="9220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E76FA4C8-AE06-44EC-AC60-D4C0101FBA14}" type="slidenum">
              <a:rPr lang="zh-TW" alt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411810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indent="0">
              <a:spcBef>
                <a:spcPct val="0"/>
              </a:spcBef>
              <a:buFontTx/>
              <a:buNone/>
            </a:pPr>
            <a:endParaRPr lang="zh-TW" altLang="en-US" dirty="0" smtClean="0"/>
          </a:p>
        </p:txBody>
      </p:sp>
      <p:sp>
        <p:nvSpPr>
          <p:cNvPr id="9220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E76FA4C8-AE06-44EC-AC60-D4C0101FBA14}" type="slidenum">
              <a:rPr lang="zh-TW" alt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411810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indent="0">
              <a:spcBef>
                <a:spcPct val="0"/>
              </a:spcBef>
              <a:buFontTx/>
              <a:buNone/>
            </a:pPr>
            <a:endParaRPr lang="zh-TW" altLang="en-US" dirty="0" smtClean="0"/>
          </a:p>
        </p:txBody>
      </p:sp>
      <p:sp>
        <p:nvSpPr>
          <p:cNvPr id="9220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E76FA4C8-AE06-44EC-AC60-D4C0101FBA14}" type="slidenum">
              <a:rPr lang="zh-TW" alt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411810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indent="0">
              <a:spcBef>
                <a:spcPct val="0"/>
              </a:spcBef>
              <a:buFontTx/>
              <a:buNone/>
            </a:pPr>
            <a:endParaRPr lang="zh-TW" altLang="en-US" dirty="0" smtClean="0"/>
          </a:p>
        </p:txBody>
      </p:sp>
      <p:sp>
        <p:nvSpPr>
          <p:cNvPr id="9220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E76FA4C8-AE06-44EC-AC60-D4C0101FBA14}" type="slidenum">
              <a:rPr lang="zh-TW" alt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411810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indent="0">
              <a:spcBef>
                <a:spcPct val="0"/>
              </a:spcBef>
              <a:buFontTx/>
              <a:buNone/>
            </a:pPr>
            <a:endParaRPr lang="zh-TW" altLang="en-US" dirty="0" smtClean="0"/>
          </a:p>
        </p:txBody>
      </p:sp>
      <p:sp>
        <p:nvSpPr>
          <p:cNvPr id="9220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E76FA4C8-AE06-44EC-AC60-D4C0101FBA14}" type="slidenum">
              <a:rPr lang="zh-TW" alt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411810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indent="0">
              <a:spcBef>
                <a:spcPct val="0"/>
              </a:spcBef>
              <a:buFontTx/>
              <a:buNone/>
            </a:pPr>
            <a:endParaRPr lang="zh-TW" altLang="en-US" dirty="0" smtClean="0"/>
          </a:p>
        </p:txBody>
      </p:sp>
      <p:sp>
        <p:nvSpPr>
          <p:cNvPr id="9220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E76FA4C8-AE06-44EC-AC60-D4C0101FBA14}" type="slidenum">
              <a:rPr lang="zh-TW" alt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411810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indent="0">
              <a:spcBef>
                <a:spcPct val="0"/>
              </a:spcBef>
              <a:buFontTx/>
              <a:buNone/>
            </a:pPr>
            <a:endParaRPr lang="zh-TW" altLang="en-US" dirty="0" smtClean="0"/>
          </a:p>
        </p:txBody>
      </p:sp>
      <p:sp>
        <p:nvSpPr>
          <p:cNvPr id="9220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E76FA4C8-AE06-44EC-AC60-D4C0101FBA14}" type="slidenum">
              <a:rPr lang="zh-TW" alt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411810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indent="0">
              <a:spcBef>
                <a:spcPct val="0"/>
              </a:spcBef>
              <a:buFontTx/>
              <a:buNone/>
            </a:pPr>
            <a:endParaRPr lang="zh-TW" altLang="en-US" dirty="0" smtClean="0"/>
          </a:p>
        </p:txBody>
      </p:sp>
      <p:sp>
        <p:nvSpPr>
          <p:cNvPr id="9220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E76FA4C8-AE06-44EC-AC60-D4C0101FBA14}" type="slidenum">
              <a:rPr lang="zh-TW" alt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411810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indent="0">
              <a:spcBef>
                <a:spcPct val="0"/>
              </a:spcBef>
              <a:buFontTx/>
              <a:buNone/>
            </a:pPr>
            <a:endParaRPr lang="zh-TW" altLang="en-US" dirty="0" smtClean="0"/>
          </a:p>
        </p:txBody>
      </p:sp>
      <p:sp>
        <p:nvSpPr>
          <p:cNvPr id="9220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E76FA4C8-AE06-44EC-AC60-D4C0101FBA14}" type="slidenum">
              <a:rPr lang="zh-TW" alt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37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411810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indent="0">
              <a:spcBef>
                <a:spcPct val="0"/>
              </a:spcBef>
              <a:buFontTx/>
              <a:buNone/>
            </a:pPr>
            <a:endParaRPr lang="zh-TW" altLang="en-US" smtClean="0"/>
          </a:p>
        </p:txBody>
      </p:sp>
      <p:sp>
        <p:nvSpPr>
          <p:cNvPr id="9220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E76FA4C8-AE06-44EC-AC60-D4C0101FBA14}" type="slidenum">
              <a:rPr lang="zh-TW" alt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38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41181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indent="0">
              <a:spcBef>
                <a:spcPct val="0"/>
              </a:spcBef>
              <a:buFontTx/>
              <a:buNone/>
            </a:pPr>
            <a:endParaRPr lang="zh-TW" altLang="en-US" smtClean="0"/>
          </a:p>
        </p:txBody>
      </p:sp>
      <p:sp>
        <p:nvSpPr>
          <p:cNvPr id="9220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E76FA4C8-AE06-44EC-AC60-D4C0101FBA14}" type="slidenum">
              <a:rPr lang="zh-TW" alt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411810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indent="0">
              <a:spcBef>
                <a:spcPct val="0"/>
              </a:spcBef>
              <a:buFontTx/>
              <a:buNone/>
            </a:pPr>
            <a:endParaRPr lang="zh-TW" altLang="en-US" smtClean="0"/>
          </a:p>
        </p:txBody>
      </p:sp>
      <p:sp>
        <p:nvSpPr>
          <p:cNvPr id="9220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E76FA4C8-AE06-44EC-AC60-D4C0101FBA14}" type="slidenum">
              <a:rPr lang="zh-TW" alt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39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411810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indent="0">
              <a:spcBef>
                <a:spcPct val="0"/>
              </a:spcBef>
              <a:buFontTx/>
              <a:buNone/>
            </a:pPr>
            <a:endParaRPr lang="zh-TW" altLang="en-US" smtClean="0"/>
          </a:p>
        </p:txBody>
      </p:sp>
      <p:sp>
        <p:nvSpPr>
          <p:cNvPr id="9220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E76FA4C8-AE06-44EC-AC60-D4C0101FBA14}" type="slidenum">
              <a:rPr lang="zh-TW" alt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40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411810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indent="0">
              <a:spcBef>
                <a:spcPct val="0"/>
              </a:spcBef>
              <a:buFontTx/>
              <a:buNone/>
            </a:pPr>
            <a:endParaRPr lang="zh-TW" altLang="en-US" smtClean="0"/>
          </a:p>
        </p:txBody>
      </p:sp>
      <p:sp>
        <p:nvSpPr>
          <p:cNvPr id="9220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E76FA4C8-AE06-44EC-AC60-D4C0101FBA14}" type="slidenum">
              <a:rPr lang="zh-TW" alt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41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411810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indent="0">
              <a:spcBef>
                <a:spcPct val="0"/>
              </a:spcBef>
              <a:buFontTx/>
              <a:buNone/>
            </a:pPr>
            <a:endParaRPr lang="zh-TW" altLang="en-US" smtClean="0"/>
          </a:p>
        </p:txBody>
      </p:sp>
      <p:sp>
        <p:nvSpPr>
          <p:cNvPr id="9220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E76FA4C8-AE06-44EC-AC60-D4C0101FBA14}" type="slidenum">
              <a:rPr lang="zh-TW" alt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42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411810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indent="0">
              <a:spcBef>
                <a:spcPct val="0"/>
              </a:spcBef>
              <a:buFontTx/>
              <a:buNone/>
            </a:pPr>
            <a:endParaRPr lang="zh-TW" altLang="en-US" smtClean="0"/>
          </a:p>
        </p:txBody>
      </p:sp>
      <p:sp>
        <p:nvSpPr>
          <p:cNvPr id="9220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E76FA4C8-AE06-44EC-AC60-D4C0101FBA14}" type="slidenum">
              <a:rPr lang="zh-TW" alt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43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411810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indent="0">
              <a:spcBef>
                <a:spcPct val="0"/>
              </a:spcBef>
              <a:buFontTx/>
              <a:buNone/>
            </a:pPr>
            <a:endParaRPr lang="zh-TW" altLang="en-US" smtClean="0"/>
          </a:p>
        </p:txBody>
      </p:sp>
      <p:sp>
        <p:nvSpPr>
          <p:cNvPr id="9220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E76FA4C8-AE06-44EC-AC60-D4C0101FBA14}" type="slidenum">
              <a:rPr lang="zh-TW" alt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44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411810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indent="0">
              <a:spcBef>
                <a:spcPct val="0"/>
              </a:spcBef>
              <a:buFontTx/>
              <a:buNone/>
            </a:pPr>
            <a:endParaRPr lang="zh-TW" altLang="en-US" smtClean="0"/>
          </a:p>
        </p:txBody>
      </p:sp>
      <p:sp>
        <p:nvSpPr>
          <p:cNvPr id="9220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E76FA4C8-AE06-44EC-AC60-D4C0101FBA14}" type="slidenum">
              <a:rPr lang="zh-TW" alt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45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411810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indent="0">
              <a:spcBef>
                <a:spcPct val="0"/>
              </a:spcBef>
              <a:buFontTx/>
              <a:buNone/>
            </a:pPr>
            <a:endParaRPr lang="zh-TW" altLang="en-US" smtClean="0"/>
          </a:p>
        </p:txBody>
      </p:sp>
      <p:sp>
        <p:nvSpPr>
          <p:cNvPr id="9220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E76FA4C8-AE06-44EC-AC60-D4C0101FBA14}" type="slidenum">
              <a:rPr lang="zh-TW" alt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46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411810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indent="0">
              <a:spcBef>
                <a:spcPct val="0"/>
              </a:spcBef>
              <a:buFontTx/>
              <a:buNone/>
            </a:pPr>
            <a:endParaRPr lang="zh-TW" altLang="en-US" smtClean="0"/>
          </a:p>
        </p:txBody>
      </p:sp>
      <p:sp>
        <p:nvSpPr>
          <p:cNvPr id="9220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E76FA4C8-AE06-44EC-AC60-D4C0101FBA14}" type="slidenum">
              <a:rPr lang="zh-TW" alt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47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411810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indent="0">
              <a:spcBef>
                <a:spcPct val="0"/>
              </a:spcBef>
              <a:buFontTx/>
              <a:buNone/>
            </a:pPr>
            <a:endParaRPr lang="zh-TW" altLang="en-US" smtClean="0"/>
          </a:p>
        </p:txBody>
      </p:sp>
      <p:sp>
        <p:nvSpPr>
          <p:cNvPr id="9220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E76FA4C8-AE06-44EC-AC60-D4C0101FBA14}" type="slidenum">
              <a:rPr lang="zh-TW" alt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48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41181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indent="0">
              <a:spcBef>
                <a:spcPct val="0"/>
              </a:spcBef>
              <a:buFontTx/>
              <a:buNone/>
            </a:pPr>
            <a:endParaRPr lang="zh-TW" altLang="en-US" smtClean="0"/>
          </a:p>
        </p:txBody>
      </p:sp>
      <p:sp>
        <p:nvSpPr>
          <p:cNvPr id="9220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E76FA4C8-AE06-44EC-AC60-D4C0101FBA14}" type="slidenum">
              <a:rPr lang="zh-TW" alt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411810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indent="0">
              <a:spcBef>
                <a:spcPct val="0"/>
              </a:spcBef>
              <a:buFontTx/>
              <a:buNone/>
            </a:pPr>
            <a:endParaRPr lang="zh-TW" altLang="en-US" smtClean="0"/>
          </a:p>
        </p:txBody>
      </p:sp>
      <p:sp>
        <p:nvSpPr>
          <p:cNvPr id="9220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E76FA4C8-AE06-44EC-AC60-D4C0101FBA14}" type="slidenum">
              <a:rPr lang="zh-TW" alt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49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411810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indent="0">
              <a:spcBef>
                <a:spcPct val="0"/>
              </a:spcBef>
              <a:buFontTx/>
              <a:buNone/>
            </a:pPr>
            <a:endParaRPr lang="zh-TW" altLang="en-US" smtClean="0"/>
          </a:p>
        </p:txBody>
      </p:sp>
      <p:sp>
        <p:nvSpPr>
          <p:cNvPr id="9220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E76FA4C8-AE06-44EC-AC60-D4C0101FBA14}" type="slidenum">
              <a:rPr lang="zh-TW" alt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50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411810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indent="0">
              <a:spcBef>
                <a:spcPct val="0"/>
              </a:spcBef>
              <a:buFontTx/>
              <a:buNone/>
            </a:pPr>
            <a:endParaRPr lang="zh-TW" altLang="en-US" smtClean="0"/>
          </a:p>
        </p:txBody>
      </p:sp>
      <p:sp>
        <p:nvSpPr>
          <p:cNvPr id="9220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E76FA4C8-AE06-44EC-AC60-D4C0101FBA14}" type="slidenum">
              <a:rPr lang="zh-TW" alt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51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411810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indent="0">
              <a:spcBef>
                <a:spcPct val="0"/>
              </a:spcBef>
              <a:buFontTx/>
              <a:buNone/>
            </a:pPr>
            <a:endParaRPr lang="zh-TW" altLang="en-US" smtClean="0"/>
          </a:p>
        </p:txBody>
      </p:sp>
      <p:sp>
        <p:nvSpPr>
          <p:cNvPr id="9220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E76FA4C8-AE06-44EC-AC60-D4C0101FBA14}" type="slidenum">
              <a:rPr lang="zh-TW" alt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52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411810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indent="0">
              <a:spcBef>
                <a:spcPct val="0"/>
              </a:spcBef>
              <a:buFontTx/>
              <a:buNone/>
            </a:pPr>
            <a:endParaRPr lang="zh-TW" altLang="en-US" smtClean="0"/>
          </a:p>
        </p:txBody>
      </p:sp>
      <p:sp>
        <p:nvSpPr>
          <p:cNvPr id="9220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E76FA4C8-AE06-44EC-AC60-D4C0101FBA14}" type="slidenum">
              <a:rPr lang="zh-TW" alt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53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411810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indent="0">
              <a:spcBef>
                <a:spcPct val="0"/>
              </a:spcBef>
              <a:buFontTx/>
              <a:buNone/>
            </a:pPr>
            <a:endParaRPr lang="zh-TW" altLang="en-US" smtClean="0"/>
          </a:p>
        </p:txBody>
      </p:sp>
      <p:sp>
        <p:nvSpPr>
          <p:cNvPr id="9220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E76FA4C8-AE06-44EC-AC60-D4C0101FBA14}" type="slidenum">
              <a:rPr lang="zh-TW" alt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54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411810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indent="0">
              <a:spcBef>
                <a:spcPct val="0"/>
              </a:spcBef>
              <a:buFontTx/>
              <a:buNone/>
            </a:pPr>
            <a:endParaRPr lang="zh-TW" altLang="en-US" smtClean="0"/>
          </a:p>
        </p:txBody>
      </p:sp>
      <p:sp>
        <p:nvSpPr>
          <p:cNvPr id="9220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E76FA4C8-AE06-44EC-AC60-D4C0101FBA14}" type="slidenum">
              <a:rPr lang="zh-TW" alt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55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411810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indent="0">
              <a:spcBef>
                <a:spcPct val="0"/>
              </a:spcBef>
              <a:buFontTx/>
              <a:buNone/>
            </a:pPr>
            <a:endParaRPr lang="zh-TW" altLang="en-US" smtClean="0"/>
          </a:p>
        </p:txBody>
      </p:sp>
      <p:sp>
        <p:nvSpPr>
          <p:cNvPr id="9220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E76FA4C8-AE06-44EC-AC60-D4C0101FBA14}" type="slidenum">
              <a:rPr lang="zh-TW" alt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56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411810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indent="0">
              <a:spcBef>
                <a:spcPct val="0"/>
              </a:spcBef>
              <a:buFontTx/>
              <a:buNone/>
            </a:pPr>
            <a:endParaRPr lang="zh-TW" altLang="en-US" smtClean="0"/>
          </a:p>
        </p:txBody>
      </p:sp>
      <p:sp>
        <p:nvSpPr>
          <p:cNvPr id="9220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E76FA4C8-AE06-44EC-AC60-D4C0101FBA14}" type="slidenum">
              <a:rPr lang="zh-TW" alt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57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411810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indent="0">
              <a:spcBef>
                <a:spcPct val="0"/>
              </a:spcBef>
              <a:buFontTx/>
              <a:buNone/>
            </a:pPr>
            <a:endParaRPr lang="zh-TW" altLang="en-US" smtClean="0"/>
          </a:p>
        </p:txBody>
      </p:sp>
      <p:sp>
        <p:nvSpPr>
          <p:cNvPr id="9220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E76FA4C8-AE06-44EC-AC60-D4C0101FBA14}" type="slidenum">
              <a:rPr lang="zh-TW" alt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58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41181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indent="0">
              <a:spcBef>
                <a:spcPct val="0"/>
              </a:spcBef>
              <a:buFontTx/>
              <a:buNone/>
            </a:pPr>
            <a:endParaRPr lang="zh-TW" altLang="en-US" smtClean="0"/>
          </a:p>
        </p:txBody>
      </p:sp>
      <p:sp>
        <p:nvSpPr>
          <p:cNvPr id="9220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E76FA4C8-AE06-44EC-AC60-D4C0101FBA14}" type="slidenum">
              <a:rPr lang="zh-TW" alt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411810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indent="0">
              <a:spcBef>
                <a:spcPct val="0"/>
              </a:spcBef>
              <a:buFontTx/>
              <a:buNone/>
            </a:pPr>
            <a:endParaRPr lang="zh-TW" altLang="en-US" smtClean="0"/>
          </a:p>
        </p:txBody>
      </p:sp>
      <p:sp>
        <p:nvSpPr>
          <p:cNvPr id="9220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E76FA4C8-AE06-44EC-AC60-D4C0101FBA14}" type="slidenum">
              <a:rPr lang="zh-TW" alt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59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411810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indent="0">
              <a:spcBef>
                <a:spcPct val="0"/>
              </a:spcBef>
              <a:buFontTx/>
              <a:buNone/>
            </a:pPr>
            <a:endParaRPr lang="zh-TW" altLang="en-US" smtClean="0"/>
          </a:p>
        </p:txBody>
      </p:sp>
      <p:sp>
        <p:nvSpPr>
          <p:cNvPr id="9220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E76FA4C8-AE06-44EC-AC60-D4C0101FBA14}" type="slidenum">
              <a:rPr lang="zh-TW" alt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60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411810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indent="0">
              <a:spcBef>
                <a:spcPct val="0"/>
              </a:spcBef>
              <a:buFontTx/>
              <a:buNone/>
            </a:pPr>
            <a:endParaRPr lang="zh-TW" altLang="en-US" smtClean="0"/>
          </a:p>
        </p:txBody>
      </p:sp>
      <p:sp>
        <p:nvSpPr>
          <p:cNvPr id="9220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E76FA4C8-AE06-44EC-AC60-D4C0101FBA14}" type="slidenum">
              <a:rPr lang="zh-TW" alt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61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411810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indent="0">
              <a:spcBef>
                <a:spcPct val="0"/>
              </a:spcBef>
              <a:buFontTx/>
              <a:buNone/>
            </a:pPr>
            <a:endParaRPr lang="zh-TW" altLang="en-US" smtClean="0"/>
          </a:p>
        </p:txBody>
      </p:sp>
      <p:sp>
        <p:nvSpPr>
          <p:cNvPr id="9220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E76FA4C8-AE06-44EC-AC60-D4C0101FBA14}" type="slidenum">
              <a:rPr lang="zh-TW" alt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62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411810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indent="0">
              <a:spcBef>
                <a:spcPct val="0"/>
              </a:spcBef>
              <a:buFontTx/>
              <a:buNone/>
            </a:pPr>
            <a:endParaRPr lang="zh-TW" altLang="en-US" smtClean="0"/>
          </a:p>
        </p:txBody>
      </p:sp>
      <p:sp>
        <p:nvSpPr>
          <p:cNvPr id="9220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E76FA4C8-AE06-44EC-AC60-D4C0101FBA14}" type="slidenum">
              <a:rPr lang="zh-TW" alt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63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411810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indent="0">
              <a:spcBef>
                <a:spcPct val="0"/>
              </a:spcBef>
              <a:buFontTx/>
              <a:buNone/>
            </a:pPr>
            <a:endParaRPr lang="zh-TW" altLang="en-US" smtClean="0"/>
          </a:p>
        </p:txBody>
      </p:sp>
      <p:sp>
        <p:nvSpPr>
          <p:cNvPr id="9220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E76FA4C8-AE06-44EC-AC60-D4C0101FBA14}" type="slidenum">
              <a:rPr lang="zh-TW" alt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64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411810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555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23556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7CEDA773-208D-4600-87D2-275966749FFE}" type="slidenum">
              <a:rPr lang="zh-TW" alt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66</a:t>
            </a:fld>
            <a:endParaRPr lang="zh-TW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indent="0">
              <a:spcBef>
                <a:spcPct val="0"/>
              </a:spcBef>
              <a:buFontTx/>
              <a:buNone/>
            </a:pPr>
            <a:endParaRPr lang="zh-TW" altLang="en-US" smtClean="0"/>
          </a:p>
        </p:txBody>
      </p:sp>
      <p:sp>
        <p:nvSpPr>
          <p:cNvPr id="9220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E76FA4C8-AE06-44EC-AC60-D4C0101FBA14}" type="slidenum">
              <a:rPr lang="zh-TW" alt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41181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indent="0">
              <a:spcBef>
                <a:spcPct val="0"/>
              </a:spcBef>
              <a:buFontTx/>
              <a:buNone/>
            </a:pPr>
            <a:endParaRPr lang="zh-TW" altLang="en-US" smtClean="0"/>
          </a:p>
        </p:txBody>
      </p:sp>
      <p:sp>
        <p:nvSpPr>
          <p:cNvPr id="9220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E76FA4C8-AE06-44EC-AC60-D4C0101FBA14}" type="slidenum">
              <a:rPr lang="zh-TW" alt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41181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indent="0">
              <a:spcBef>
                <a:spcPct val="0"/>
              </a:spcBef>
              <a:buFontTx/>
              <a:buNone/>
            </a:pPr>
            <a:endParaRPr lang="zh-TW" altLang="en-US" smtClean="0"/>
          </a:p>
        </p:txBody>
      </p:sp>
      <p:sp>
        <p:nvSpPr>
          <p:cNvPr id="9220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E76FA4C8-AE06-44EC-AC60-D4C0101FBA14}" type="slidenum">
              <a:rPr lang="zh-TW" alt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41181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indent="0">
              <a:spcBef>
                <a:spcPct val="0"/>
              </a:spcBef>
              <a:buFontTx/>
              <a:buNone/>
            </a:pPr>
            <a:endParaRPr lang="zh-TW" altLang="en-US" smtClean="0"/>
          </a:p>
        </p:txBody>
      </p:sp>
      <p:sp>
        <p:nvSpPr>
          <p:cNvPr id="9220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E76FA4C8-AE06-44EC-AC60-D4C0101FBA14}" type="slidenum">
              <a:rPr lang="zh-TW" alt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41181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bg>
      <p:bgPr>
        <a:solidFill>
          <a:srgbClr val="1737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D:\Presentation\templates\NCU_logo2加字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3000" y="142875"/>
            <a:ext cx="2778125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1807823"/>
            <a:ext cx="7772400" cy="1792627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子標題 2"/>
          <p:cNvSpPr>
            <a:spLocks noGrp="1"/>
          </p:cNvSpPr>
          <p:nvPr>
            <p:ph type="subTitle" idx="1"/>
          </p:nvPr>
        </p:nvSpPr>
        <p:spPr>
          <a:xfrm>
            <a:off x="6858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按一下以編輯母片子標題樣式</a:t>
            </a:r>
            <a:endParaRPr lang="zh-TW" altLang="en-US"/>
          </a:p>
        </p:txBody>
      </p:sp>
      <p:sp>
        <p:nvSpPr>
          <p:cNvPr id="5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4514B79-E1FD-4826-8B0E-2C580A4A6535}" type="datetime1">
              <a:rPr lang="zh-TW" altLang="en-US"/>
              <a:pPr>
                <a:defRPr/>
              </a:pPr>
              <a:t>2017/9/5</a:t>
            </a:fld>
            <a:endParaRPr lang="zh-TW" altLang="en-US"/>
          </a:p>
        </p:txBody>
      </p:sp>
      <p:sp>
        <p:nvSpPr>
          <p:cNvPr id="6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2B508B1-1909-4113-B7C8-CB2BCB754A13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085506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B3FDCD4-9F80-4889-9B38-A56B943CC151}" type="datetime1">
              <a:rPr lang="zh-TW" altLang="en-US"/>
              <a:pPr>
                <a:defRPr/>
              </a:pPr>
              <a:t>2017/9/5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5C9141C-AA50-418D-BFD7-3AECB840C00D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098067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垂直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65D69C0-FAFE-4DFA-924E-1F77DE14BB3F}" type="datetime1">
              <a:rPr lang="zh-TW" altLang="en-US"/>
              <a:pPr>
                <a:defRPr/>
              </a:pPr>
              <a:t>2017/9/5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80F1BDF-530A-46B2-AE8B-608F4CCB5DC2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367441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D:\Presentation\templates\NCU_logo2加字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" r="72675" b="2954"/>
          <a:stretch>
            <a:fillRect/>
          </a:stretch>
        </p:blipFill>
        <p:spPr bwMode="auto">
          <a:xfrm>
            <a:off x="8107363" y="268288"/>
            <a:ext cx="758825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-177499"/>
            <a:ext cx="8229600" cy="1051435"/>
          </a:xfrm>
        </p:spPr>
        <p:txBody>
          <a:bodyPr anchor="b"/>
          <a:lstStyle/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4708366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0DB8C0-4BA0-4AF8-AB87-B9B492B5AD50}" type="datetime1">
              <a:rPr lang="zh-TW" altLang="en-US"/>
              <a:pPr>
                <a:defRPr/>
              </a:pPr>
              <a:t>2017/9/5</a:t>
            </a:fld>
            <a:endParaRPr lang="zh-TW" altLang="en-US"/>
          </a:p>
        </p:txBody>
      </p:sp>
      <p:sp>
        <p:nvSpPr>
          <p:cNvPr id="6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8AB4DDE-E607-41E6-B0A5-68EB49ADA942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099151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78C2889-330F-4B8D-94B2-2A000891C631}" type="datetime1">
              <a:rPr lang="zh-TW" altLang="en-US"/>
              <a:pPr>
                <a:defRPr/>
              </a:pPr>
              <a:t>2017/9/5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CECA1CB-FEB2-4250-84BD-FC42DB5DED47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423520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FC843D5-335E-49AE-944F-D6835A00EFD6}" type="datetime1">
              <a:rPr lang="zh-TW" altLang="en-US"/>
              <a:pPr>
                <a:defRPr/>
              </a:pPr>
              <a:t>2017/9/5</a:t>
            </a:fld>
            <a:endParaRPr lang="zh-TW" altLang="en-US"/>
          </a:p>
        </p:txBody>
      </p:sp>
      <p:sp>
        <p:nvSpPr>
          <p:cNvPr id="6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DB6DDF0-7AAB-424E-97A0-A0F0642C9AE4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89676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DBAF775-1036-4D9A-81F8-08AD2040E670}" type="datetime1">
              <a:rPr lang="zh-TW" altLang="en-US"/>
              <a:pPr>
                <a:defRPr/>
              </a:pPr>
              <a:t>2017/9/5</a:t>
            </a:fld>
            <a:endParaRPr lang="zh-TW" altLang="en-US"/>
          </a:p>
        </p:txBody>
      </p:sp>
      <p:sp>
        <p:nvSpPr>
          <p:cNvPr id="8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9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5A681D7-31B4-4353-A832-C1F787D560B6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045298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6DF2B68-EBF5-46CF-9394-C5ACB008B67F}" type="datetime1">
              <a:rPr lang="zh-TW" altLang="en-US"/>
              <a:pPr>
                <a:defRPr/>
              </a:pPr>
              <a:t>2017/9/5</a:t>
            </a:fld>
            <a:endParaRPr lang="zh-TW" altLang="en-US"/>
          </a:p>
        </p:txBody>
      </p:sp>
      <p:sp>
        <p:nvSpPr>
          <p:cNvPr id="4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D61F374-2C54-4A19-A87D-DEB0174A9D5A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596936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CBFD69-FD65-45D5-AE32-D5D1B7D64965}" type="datetime1">
              <a:rPr lang="zh-TW" altLang="en-US"/>
              <a:pPr>
                <a:defRPr/>
              </a:pPr>
              <a:t>2017/9/5</a:t>
            </a:fld>
            <a:endParaRPr lang="zh-TW" altLang="en-US"/>
          </a:p>
        </p:txBody>
      </p:sp>
      <p:sp>
        <p:nvSpPr>
          <p:cNvPr id="3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4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4577930-8AA8-4907-980C-1185BB9CEBAC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31162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BB7A12-92C0-4A08-9D00-97492B708EE6}" type="datetime1">
              <a:rPr lang="zh-TW" altLang="en-US"/>
              <a:pPr>
                <a:defRPr/>
              </a:pPr>
              <a:t>2017/9/5</a:t>
            </a:fld>
            <a:endParaRPr lang="zh-TW" altLang="en-US"/>
          </a:p>
        </p:txBody>
      </p:sp>
      <p:sp>
        <p:nvSpPr>
          <p:cNvPr id="6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2DC2BAB-6185-4433-BC1D-0F30F1BA2550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745120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TW" altLang="en-US" noProof="0" smtClean="0"/>
              <a:t>將圖片拖曳至版面配置區或按一下圖示以新增</a:t>
            </a:r>
            <a:endParaRPr lang="zh-TW" altLang="en-US" noProof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8590DAE-3F73-4E2B-A1E2-1178B96C1FE0}" type="datetime1">
              <a:rPr lang="zh-TW" altLang="en-US"/>
              <a:pPr>
                <a:defRPr/>
              </a:pPr>
              <a:t>2017/9/5</a:t>
            </a:fld>
            <a:endParaRPr lang="zh-TW" altLang="en-US"/>
          </a:p>
        </p:txBody>
      </p:sp>
      <p:sp>
        <p:nvSpPr>
          <p:cNvPr id="6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6CB23D2-5677-4DBD-9F6D-31B430C969CA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087567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標題版面配置區 1"/>
          <p:cNvSpPr>
            <a:spLocks noGrp="1"/>
          </p:cNvSpPr>
          <p:nvPr>
            <p:ph type="title"/>
          </p:nvPr>
        </p:nvSpPr>
        <p:spPr bwMode="auto">
          <a:xfrm>
            <a:off x="457200" y="381000"/>
            <a:ext cx="8229600" cy="1052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1027" name="文字版面配置區 2"/>
          <p:cNvSpPr>
            <a:spLocks noGrp="1"/>
          </p:cNvSpPr>
          <p:nvPr>
            <p:ph type="body" idx="1"/>
          </p:nvPr>
        </p:nvSpPr>
        <p:spPr bwMode="auto">
          <a:xfrm>
            <a:off x="457200" y="1511300"/>
            <a:ext cx="8229600" cy="4708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kumimoji="1"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微軟正黑體"/>
                <a:cs typeface="微軟正黑體"/>
              </a:defRPr>
            </a:lvl1pPr>
          </a:lstStyle>
          <a:p>
            <a:pPr>
              <a:defRPr/>
            </a:pPr>
            <a:fld id="{79D5C963-1687-4B25-B17D-E16C0056E7C3}" type="datetime1">
              <a:rPr lang="zh-TW" altLang="en-US"/>
              <a:pPr>
                <a:defRPr/>
              </a:pPr>
              <a:t>2017/9/5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kumimoji="1" sz="1200">
                <a:solidFill>
                  <a:schemeClr val="tx1">
                    <a:tint val="75000"/>
                  </a:schemeClr>
                </a:solidFill>
                <a:latin typeface="+mn-lt"/>
                <a:ea typeface="微軟正黑體"/>
                <a:cs typeface="微軟正黑體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kumimoji="1"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微軟正黑體"/>
                <a:cs typeface="Calibri"/>
              </a:defRPr>
            </a:lvl1pPr>
          </a:lstStyle>
          <a:p>
            <a:pPr>
              <a:defRPr/>
            </a:pPr>
            <a:fld id="{EA4FFA87-28DE-425E-89A1-9A4A10BD714F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9" r:id="rId1"/>
    <p:sldLayoutId id="2147483750" r:id="rId2"/>
    <p:sldLayoutId id="2147483740" r:id="rId3"/>
    <p:sldLayoutId id="2147483741" r:id="rId4"/>
    <p:sldLayoutId id="2147483742" r:id="rId5"/>
    <p:sldLayoutId id="2147483743" r:id="rId6"/>
    <p:sldLayoutId id="2147483744" r:id="rId7"/>
    <p:sldLayoutId id="2147483745" r:id="rId8"/>
    <p:sldLayoutId id="2147483746" r:id="rId9"/>
    <p:sldLayoutId id="2147483747" r:id="rId10"/>
    <p:sldLayoutId id="2147483748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457200" rtl="0" fontAlgn="base">
        <a:spcBef>
          <a:spcPct val="0"/>
        </a:spcBef>
        <a:spcAft>
          <a:spcPct val="0"/>
        </a:spcAft>
        <a:defRPr sz="4000" b="1" kern="1200">
          <a:solidFill>
            <a:schemeClr val="tx1"/>
          </a:solidFill>
          <a:latin typeface="+mj-lt"/>
          <a:ea typeface="微軟正黑體"/>
          <a:cs typeface="微軟正黑體"/>
        </a:defRPr>
      </a:lvl1pPr>
      <a:lvl2pPr algn="ctr" defTabSz="457200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Calibri" panose="020F0502020204030204" pitchFamily="34" charset="0"/>
          <a:ea typeface="微軟正黑體" panose="020B0604030504040204" pitchFamily="34" charset="-120"/>
        </a:defRPr>
      </a:lvl2pPr>
      <a:lvl3pPr algn="ctr" defTabSz="457200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Calibri" panose="020F0502020204030204" pitchFamily="34" charset="0"/>
          <a:ea typeface="微軟正黑體" panose="020B0604030504040204" pitchFamily="34" charset="-120"/>
        </a:defRPr>
      </a:lvl3pPr>
      <a:lvl4pPr algn="ctr" defTabSz="457200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Calibri" panose="020F0502020204030204" pitchFamily="34" charset="0"/>
          <a:ea typeface="微軟正黑體" panose="020B0604030504040204" pitchFamily="34" charset="-120"/>
        </a:defRPr>
      </a:lvl4pPr>
      <a:lvl5pPr algn="ctr" defTabSz="457200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Calibri" panose="020F0502020204030204" pitchFamily="34" charset="0"/>
          <a:ea typeface="微軟正黑體" panose="020B0604030504040204" pitchFamily="34" charset="-12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Calibri" panose="020F0502020204030204" pitchFamily="34" charset="0"/>
          <a:ea typeface="微軟正黑體" panose="020B0604030504040204" pitchFamily="34" charset="-12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Calibri" panose="020F0502020204030204" pitchFamily="34" charset="0"/>
          <a:ea typeface="微軟正黑體" panose="020B0604030504040204" pitchFamily="34" charset="-12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Calibri" panose="020F0502020204030204" pitchFamily="34" charset="0"/>
          <a:ea typeface="微軟正黑體" panose="020B0604030504040204" pitchFamily="34" charset="-12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Calibri" panose="020F0502020204030204" pitchFamily="34" charset="0"/>
          <a:ea typeface="微軟正黑體" panose="020B0604030504040204" pitchFamily="34" charset="-120"/>
        </a:defRPr>
      </a:lvl9pPr>
    </p:titleStyle>
    <p:bodyStyle>
      <a:lvl1pPr marL="342900" indent="-342900" algn="l" defTabSz="457200" rtl="0" fontAlgn="base">
        <a:spcBef>
          <a:spcPct val="20000"/>
        </a:spcBef>
        <a:spcAft>
          <a:spcPct val="0"/>
        </a:spcAft>
        <a:buSzPct val="80000"/>
        <a:buFont typeface="Wingdings" panose="05000000000000000000" pitchFamily="2" charset="2"/>
        <a:buChar char="l"/>
        <a:defRPr sz="3200" kern="1200">
          <a:solidFill>
            <a:schemeClr val="tx1"/>
          </a:solidFill>
          <a:latin typeface="+mn-lt"/>
          <a:ea typeface="微軟正黑體"/>
          <a:cs typeface="微軟正黑體"/>
        </a:defRPr>
      </a:lvl1pPr>
      <a:lvl2pPr marL="914400" indent="-457200" algn="l" defTabSz="457200" rtl="0" fontAlgn="base">
        <a:spcBef>
          <a:spcPct val="20000"/>
        </a:spcBef>
        <a:spcAft>
          <a:spcPct val="0"/>
        </a:spcAft>
        <a:buSzPct val="55000"/>
        <a:buFont typeface="Wingdings" panose="05000000000000000000" pitchFamily="2" charset="2"/>
        <a:buChar char="p"/>
        <a:defRPr sz="2800" kern="1200">
          <a:solidFill>
            <a:schemeClr val="tx1"/>
          </a:solidFill>
          <a:latin typeface="+mn-lt"/>
          <a:ea typeface="微軟正黑體"/>
          <a:cs typeface="微軟正黑體"/>
        </a:defRPr>
      </a:lvl2pPr>
      <a:lvl3pPr marL="1143000" indent="-228600" algn="l" defTabSz="457200" rtl="0" fontAlgn="base">
        <a:spcBef>
          <a:spcPct val="20000"/>
        </a:spcBef>
        <a:spcAft>
          <a:spcPct val="0"/>
        </a:spcAft>
        <a:buSzPct val="50000"/>
        <a:buFont typeface="Heiti TC Light"/>
        <a:buChar char="►"/>
        <a:defRPr sz="2400" kern="1200">
          <a:solidFill>
            <a:schemeClr val="tx1"/>
          </a:solidFill>
          <a:latin typeface="+mn-lt"/>
          <a:ea typeface="微軟正黑體"/>
          <a:cs typeface="微軟正黑體"/>
        </a:defRPr>
      </a:lvl3pPr>
      <a:lvl4pPr marL="1600200" indent="-228600" algn="l" defTabSz="457200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微軟正黑體"/>
          <a:cs typeface="微軟正黑體"/>
        </a:defRPr>
      </a:lvl4pPr>
      <a:lvl5pPr marL="2057400" indent="-228600" algn="l" defTabSz="457200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微軟正黑體"/>
          <a:cs typeface="微軟正黑體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gi.com/products/xbee-rf-solutions/xctu-software/xctu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標題 1"/>
          <p:cNvSpPr>
            <a:spLocks noGrp="1"/>
          </p:cNvSpPr>
          <p:nvPr>
            <p:ph type="ctrTitle"/>
          </p:nvPr>
        </p:nvSpPr>
        <p:spPr>
          <a:xfrm>
            <a:off x="685800" y="1808163"/>
            <a:ext cx="7772400" cy="1792287"/>
          </a:xfrm>
        </p:spPr>
        <p:txBody>
          <a:bodyPr/>
          <a:lstStyle/>
          <a:p>
            <a:r>
              <a:rPr kumimoji="1" lang="zh-TW" altLang="en-US" dirty="0" smtClean="0">
                <a:ea typeface="微軟正黑體" panose="020B0604030504040204" pitchFamily="34" charset="-120"/>
              </a:rPr>
              <a:t>家庭物聯網平台</a:t>
            </a:r>
            <a:r>
              <a:rPr kumimoji="1" lang="en-US" altLang="zh-TW" dirty="0" smtClean="0">
                <a:ea typeface="微軟正黑體" panose="020B0604030504040204" pitchFamily="34" charset="-120"/>
              </a:rPr>
              <a:t/>
            </a:r>
            <a:br>
              <a:rPr kumimoji="1" lang="en-US" altLang="zh-TW" dirty="0" smtClean="0">
                <a:ea typeface="微軟正黑體" panose="020B0604030504040204" pitchFamily="34" charset="-120"/>
              </a:rPr>
            </a:br>
            <a:r>
              <a:rPr kumimoji="1" lang="zh-TW" altLang="en-US" dirty="0" smtClean="0">
                <a:ea typeface="微軟正黑體" panose="020B0604030504040204" pitchFamily="34" charset="-120"/>
              </a:rPr>
              <a:t>基於</a:t>
            </a:r>
            <a:r>
              <a:rPr kumimoji="1" lang="en-US" altLang="zh-TW" dirty="0" smtClean="0">
                <a:ea typeface="微軟正黑體" panose="020B0604030504040204" pitchFamily="34" charset="-120"/>
              </a:rPr>
              <a:t>Raspberry Pi3</a:t>
            </a:r>
            <a:endParaRPr kumimoji="1" lang="zh-TW" altLang="en-US" dirty="0" smtClean="0">
              <a:ea typeface="微軟正黑體" panose="020B0604030504040204" pitchFamily="34" charset="-120"/>
            </a:endParaRPr>
          </a:p>
        </p:txBody>
      </p:sp>
      <p:sp>
        <p:nvSpPr>
          <p:cNvPr id="3" name="子標題 2"/>
          <p:cNvSpPr>
            <a:spLocks noGrp="1"/>
          </p:cNvSpPr>
          <p:nvPr>
            <p:ph type="subTitle" idx="1"/>
          </p:nvPr>
        </p:nvSpPr>
        <p:spPr>
          <a:xfrm>
            <a:off x="451411" y="5335906"/>
            <a:ext cx="8220075" cy="1119187"/>
          </a:xfrm>
        </p:spPr>
        <p:txBody>
          <a:bodyPr rtlCol="0">
            <a:noAutofit/>
          </a:bodyPr>
          <a:lstStyle/>
          <a:p>
            <a:pPr fontAlgn="auto">
              <a:spcAft>
                <a:spcPts val="0"/>
              </a:spcAft>
              <a:buFont typeface="Wingdings" charset="2"/>
              <a:buNone/>
              <a:defRPr/>
            </a:pPr>
            <a:r>
              <a:rPr kumimoji="1" lang="en-US" altLang="zh-TW" sz="1800" dirty="0" smtClean="0"/>
              <a:t>31 Oct 2017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0CAED76-C09F-43E4-AC5E-679D84ADC351}" type="slidenum">
              <a:rPr lang="zh-TW" altLang="en-US"/>
              <a:pPr>
                <a:defRPr/>
              </a:pPr>
              <a:t>1</a:t>
            </a:fld>
            <a:endParaRPr lang="zh-TW" altLang="en-US"/>
          </a:p>
        </p:txBody>
      </p:sp>
      <p:sp>
        <p:nvSpPr>
          <p:cNvPr id="6149" name="子標題 2"/>
          <p:cNvSpPr txBox="1">
            <a:spLocks/>
          </p:cNvSpPr>
          <p:nvPr/>
        </p:nvSpPr>
        <p:spPr bwMode="auto">
          <a:xfrm>
            <a:off x="1361049" y="4188021"/>
            <a:ext cx="6400800" cy="769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  <a:lvl2pPr>
              <a:spcBef>
                <a:spcPct val="20000"/>
              </a:spcBef>
              <a:buSzPct val="55000"/>
              <a:buFont typeface="Wingdings" panose="05000000000000000000" pitchFamily="2" charset="2"/>
              <a:buChar char="p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2pPr>
            <a:lvl3pPr>
              <a:spcBef>
                <a:spcPct val="20000"/>
              </a:spcBef>
              <a:buSzPct val="50000"/>
              <a:buFont typeface="Heiti TC Light"/>
              <a:buChar char="►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3pPr>
            <a:lvl4pPr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4pPr>
            <a:lvl5pPr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5pPr>
            <a:lvl6pPr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6pPr>
            <a:lvl7pPr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7pPr>
            <a:lvl8pPr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8pPr>
            <a:lvl9pPr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9pPr>
          </a:lstStyle>
          <a:p>
            <a:pPr algn="ctr" eaLnBrk="1" hangingPunct="1">
              <a:buFont typeface="Wingdings" panose="05000000000000000000" pitchFamily="2" charset="2"/>
              <a:buNone/>
            </a:pPr>
            <a:r>
              <a:rPr kumimoji="1" lang="en-US" altLang="zh-TW" sz="1600" dirty="0" smtClean="0">
                <a:solidFill>
                  <a:srgbClr val="FFFFFF"/>
                </a:solidFill>
              </a:rPr>
              <a:t>ECHONET LITE</a:t>
            </a:r>
            <a:r>
              <a:rPr kumimoji="1" lang="zh-TW" altLang="en-US" sz="1600" dirty="0" smtClean="0">
                <a:solidFill>
                  <a:srgbClr val="FFFFFF"/>
                </a:solidFill>
              </a:rPr>
              <a:t>實驗組</a:t>
            </a:r>
            <a:endParaRPr kumimoji="1" lang="en-US" altLang="zh-TW" sz="1600" dirty="0" smtClean="0">
              <a:solidFill>
                <a:srgbClr val="FFFFFF"/>
              </a:solidFill>
            </a:endParaRPr>
          </a:p>
          <a:p>
            <a:pPr algn="ctr" eaLnBrk="1" hangingPunct="1">
              <a:buFont typeface="Wingdings" panose="05000000000000000000" pitchFamily="2" charset="2"/>
              <a:buNone/>
            </a:pPr>
            <a:r>
              <a:rPr kumimoji="1" lang="zh-TW" altLang="en-US" sz="1600" dirty="0" smtClean="0">
                <a:solidFill>
                  <a:srgbClr val="FFFFFF"/>
                </a:solidFill>
              </a:rPr>
              <a:t>溫永均</a:t>
            </a:r>
            <a:endParaRPr kumimoji="1" lang="en-US" altLang="zh-TW" sz="1600" dirty="0" smtClean="0">
              <a:solidFill>
                <a:srgbClr val="FFFFFF"/>
              </a:solidFill>
            </a:endParaRPr>
          </a:p>
          <a:p>
            <a:pPr algn="ctr" eaLnBrk="1" hangingPunct="1">
              <a:buFont typeface="Wingdings" panose="05000000000000000000" pitchFamily="2" charset="2"/>
              <a:buNone/>
            </a:pPr>
            <a:r>
              <a:rPr kumimoji="1" lang="zh-TW" altLang="en-US" sz="1600" dirty="0">
                <a:solidFill>
                  <a:srgbClr val="FFFFFF"/>
                </a:solidFill>
              </a:rPr>
              <a:t>詹子寬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CF95D02-D4C5-4416-A96B-5D54D733277C}" type="slidenum">
              <a:rPr kumimoji="0" lang="en-US" altLang="zh-TW"/>
              <a:pPr>
                <a:defRPr/>
              </a:pPr>
              <a:t>10</a:t>
            </a:fld>
            <a:endParaRPr kumimoji="0" lang="en-US" altLang="zh-TW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7184" y="1640130"/>
            <a:ext cx="1060306" cy="20596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807" y="2088992"/>
            <a:ext cx="1587451" cy="11619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直線單箭頭接點 4"/>
          <p:cNvCxnSpPr>
            <a:stCxn id="1027" idx="3"/>
            <a:endCxn id="1026" idx="1"/>
          </p:cNvCxnSpPr>
          <p:nvPr/>
        </p:nvCxnSpPr>
        <p:spPr>
          <a:xfrm>
            <a:off x="1716258" y="2669967"/>
            <a:ext cx="149092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文字方塊 5"/>
          <p:cNvSpPr txBox="1"/>
          <p:nvPr/>
        </p:nvSpPr>
        <p:spPr>
          <a:xfrm>
            <a:off x="1976657" y="2142994"/>
            <a:ext cx="1050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0~1.2Vdc</a:t>
            </a:r>
            <a:endParaRPr lang="zh-TW" altLang="en-US" dirty="0"/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0887" y="1615058"/>
            <a:ext cx="1086120" cy="21098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6" name="直線單箭頭接點 15"/>
          <p:cNvCxnSpPr/>
          <p:nvPr/>
        </p:nvCxnSpPr>
        <p:spPr>
          <a:xfrm>
            <a:off x="6407007" y="2669966"/>
            <a:ext cx="90819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2118706"/>
            <a:ext cx="1632424" cy="1076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文字方塊 18"/>
          <p:cNvSpPr txBox="1"/>
          <p:nvPr/>
        </p:nvSpPr>
        <p:spPr>
          <a:xfrm>
            <a:off x="6553200" y="2173490"/>
            <a:ext cx="562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USB</a:t>
            </a:r>
            <a:endParaRPr lang="zh-TW" altLang="en-US" dirty="0"/>
          </a:p>
        </p:txBody>
      </p:sp>
      <p:sp>
        <p:nvSpPr>
          <p:cNvPr id="13" name="閃電 12"/>
          <p:cNvSpPr/>
          <p:nvPr/>
        </p:nvSpPr>
        <p:spPr>
          <a:xfrm>
            <a:off x="4338445" y="2386916"/>
            <a:ext cx="702151" cy="311811"/>
          </a:xfrm>
          <a:prstGeom prst="lightningBol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文字方塊 20"/>
          <p:cNvSpPr txBox="1"/>
          <p:nvPr/>
        </p:nvSpPr>
        <p:spPr>
          <a:xfrm>
            <a:off x="4338445" y="1711825"/>
            <a:ext cx="9509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2.4GHz</a:t>
            </a:r>
          </a:p>
          <a:p>
            <a:r>
              <a:rPr lang="en-US" altLang="zh-TW" dirty="0" smtClean="0"/>
              <a:t>RF radio</a:t>
            </a:r>
            <a:endParaRPr lang="zh-TW" altLang="en-US" dirty="0"/>
          </a:p>
        </p:txBody>
      </p:sp>
      <p:sp>
        <p:nvSpPr>
          <p:cNvPr id="14" name="橢圓 13"/>
          <p:cNvSpPr/>
          <p:nvPr/>
        </p:nvSpPr>
        <p:spPr>
          <a:xfrm>
            <a:off x="2694351" y="5050302"/>
            <a:ext cx="682137" cy="60491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7" name="直線接點 16"/>
          <p:cNvCxnSpPr>
            <a:stCxn id="14" idx="6"/>
          </p:cNvCxnSpPr>
          <p:nvPr/>
        </p:nvCxnSpPr>
        <p:spPr>
          <a:xfrm>
            <a:off x="3376488" y="5352757"/>
            <a:ext cx="285574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橢圓 24"/>
          <p:cNvSpPr/>
          <p:nvPr/>
        </p:nvSpPr>
        <p:spPr>
          <a:xfrm>
            <a:off x="6226440" y="5050302"/>
            <a:ext cx="682137" cy="60491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文字方塊 25"/>
          <p:cNvSpPr txBox="1"/>
          <p:nvPr/>
        </p:nvSpPr>
        <p:spPr>
          <a:xfrm>
            <a:off x="2433952" y="4680970"/>
            <a:ext cx="1220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End Device</a:t>
            </a:r>
            <a:endParaRPr lang="zh-TW" altLang="en-US" dirty="0"/>
          </a:p>
        </p:txBody>
      </p:sp>
      <p:sp>
        <p:nvSpPr>
          <p:cNvPr id="27" name="文字方塊 26"/>
          <p:cNvSpPr txBox="1"/>
          <p:nvPr/>
        </p:nvSpPr>
        <p:spPr>
          <a:xfrm>
            <a:off x="5957180" y="4670923"/>
            <a:ext cx="1310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Coordinator</a:t>
            </a:r>
            <a:endParaRPr lang="zh-TW" altLang="en-US" dirty="0"/>
          </a:p>
        </p:txBody>
      </p:sp>
      <p:sp>
        <p:nvSpPr>
          <p:cNvPr id="28" name="矩形 27"/>
          <p:cNvSpPr/>
          <p:nvPr/>
        </p:nvSpPr>
        <p:spPr>
          <a:xfrm>
            <a:off x="457200" y="880828"/>
            <a:ext cx="786384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400" dirty="0" smtClean="0"/>
              <a:t>設計目</a:t>
            </a:r>
            <a:r>
              <a:rPr lang="zh-TW" altLang="en-US" sz="2400" dirty="0" smtClean="0"/>
              <a:t>標</a:t>
            </a:r>
            <a:r>
              <a:rPr lang="en-US" altLang="zh-TW" sz="2400" dirty="0" smtClean="0"/>
              <a:t>,</a:t>
            </a:r>
            <a:r>
              <a:rPr lang="zh-TW" altLang="en-US" sz="2400" dirty="0" smtClean="0"/>
              <a:t>實</a:t>
            </a:r>
            <a:r>
              <a:rPr lang="zh-TW" altLang="en-US" sz="2400" dirty="0" smtClean="0"/>
              <a:t>現如下圖</a:t>
            </a:r>
            <a:r>
              <a:rPr lang="en-US" altLang="zh-TW" sz="2400" dirty="0" smtClean="0"/>
              <a:t>,XBEE</a:t>
            </a:r>
            <a:r>
              <a:rPr lang="zh-TW" altLang="en-US" sz="2400" dirty="0" smtClean="0"/>
              <a:t>點對點傳輸</a:t>
            </a:r>
            <a:endParaRPr lang="en-US" altLang="zh-TW" sz="2400" dirty="0" smtClean="0"/>
          </a:p>
        </p:txBody>
      </p:sp>
      <p:sp>
        <p:nvSpPr>
          <p:cNvPr id="29" name="矩形 28"/>
          <p:cNvSpPr/>
          <p:nvPr/>
        </p:nvSpPr>
        <p:spPr>
          <a:xfrm>
            <a:off x="585043" y="4450137"/>
            <a:ext cx="786384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400" dirty="0"/>
              <a:t>網路拓</a:t>
            </a:r>
            <a:r>
              <a:rPr lang="zh-TW" altLang="en-US" sz="2400" dirty="0" smtClean="0"/>
              <a:t>墣</a:t>
            </a:r>
            <a:endParaRPr lang="en-US" altLang="zh-TW" sz="2400" dirty="0" smtClean="0"/>
          </a:p>
        </p:txBody>
      </p:sp>
      <p:sp>
        <p:nvSpPr>
          <p:cNvPr id="30" name="文字方塊 29"/>
          <p:cNvSpPr txBox="1"/>
          <p:nvPr/>
        </p:nvSpPr>
        <p:spPr>
          <a:xfrm>
            <a:off x="6253333" y="3728394"/>
            <a:ext cx="1310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Coordinator</a:t>
            </a:r>
            <a:endParaRPr lang="zh-TW" altLang="en-US" dirty="0"/>
          </a:p>
        </p:txBody>
      </p:sp>
      <p:sp>
        <p:nvSpPr>
          <p:cNvPr id="31" name="文字方塊 30"/>
          <p:cNvSpPr txBox="1"/>
          <p:nvPr/>
        </p:nvSpPr>
        <p:spPr>
          <a:xfrm>
            <a:off x="1803105" y="3699804"/>
            <a:ext cx="1220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End Device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91333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CF95D02-D4C5-4416-A96B-5D54D733277C}" type="slidenum">
              <a:rPr kumimoji="0" lang="en-US" altLang="zh-TW"/>
              <a:pPr>
                <a:defRPr/>
              </a:pPr>
              <a:t>11</a:t>
            </a:fld>
            <a:endParaRPr kumimoji="0" lang="en-US" altLang="zh-TW"/>
          </a:p>
        </p:txBody>
      </p:sp>
      <p:sp>
        <p:nvSpPr>
          <p:cNvPr id="2" name="矩形 1"/>
          <p:cNvSpPr/>
          <p:nvPr/>
        </p:nvSpPr>
        <p:spPr>
          <a:xfrm>
            <a:off x="585043" y="1003165"/>
            <a:ext cx="786384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TW" altLang="zh-TW" dirty="0"/>
          </a:p>
        </p:txBody>
      </p:sp>
      <p:sp>
        <p:nvSpPr>
          <p:cNvPr id="15" name="文字方塊 14"/>
          <p:cNvSpPr txBox="1"/>
          <p:nvPr/>
        </p:nvSpPr>
        <p:spPr>
          <a:xfrm>
            <a:off x="585043" y="2349606"/>
            <a:ext cx="8391832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US" altLang="zh-TW" sz="2400" dirty="0"/>
              <a:t>CH</a:t>
            </a:r>
            <a:r>
              <a:rPr lang="zh-TW" altLang="en-US" sz="2400" dirty="0"/>
              <a:t>（通訊頻道）：連線設備的頻</a:t>
            </a:r>
            <a:r>
              <a:rPr lang="zh-TW" altLang="en-US" sz="2400" dirty="0" smtClean="0"/>
              <a:t>道</a:t>
            </a:r>
            <a:endParaRPr lang="zh-TW" altLang="en-US" sz="2400" dirty="0"/>
          </a:p>
          <a:p>
            <a:pPr marL="342900" indent="-342900">
              <a:buFont typeface="Arial" pitchFamily="34" charset="0"/>
              <a:buChar char="•"/>
            </a:pPr>
            <a:r>
              <a:rPr lang="en-US" altLang="zh-TW" sz="2400" dirty="0"/>
              <a:t>ID</a:t>
            </a:r>
            <a:r>
              <a:rPr lang="zh-TW" altLang="en-US" sz="2400" dirty="0"/>
              <a:t>（</a:t>
            </a:r>
            <a:r>
              <a:rPr lang="en-US" altLang="zh-TW" sz="2400" dirty="0"/>
              <a:t>PAN</a:t>
            </a:r>
            <a:r>
              <a:rPr lang="zh-TW" altLang="en-US" sz="2400" dirty="0"/>
              <a:t>識別碼）：連線設備的</a:t>
            </a:r>
            <a:r>
              <a:rPr lang="en-US" altLang="zh-TW" sz="2400" dirty="0"/>
              <a:t>PAN</a:t>
            </a:r>
            <a:r>
              <a:rPr lang="zh-TW" altLang="en-US" sz="2400" dirty="0"/>
              <a:t>識別</a:t>
            </a:r>
            <a:r>
              <a:rPr lang="zh-TW" altLang="en-US" sz="2400" dirty="0" smtClean="0"/>
              <a:t>碼</a:t>
            </a:r>
            <a:endParaRPr lang="en-US" altLang="zh-TW" sz="2400" dirty="0" smtClean="0"/>
          </a:p>
          <a:p>
            <a:pPr marL="342900" indent="-342900">
              <a:buFont typeface="Arial" pitchFamily="34" charset="0"/>
              <a:buChar char="•"/>
            </a:pPr>
            <a:r>
              <a:rPr lang="en-US" altLang="zh-TW" sz="2400" dirty="0" smtClean="0"/>
              <a:t>DH</a:t>
            </a:r>
            <a:r>
              <a:rPr lang="zh-TW" altLang="en-US" sz="2400" dirty="0"/>
              <a:t>（目標高位址）：連線對象的高位</a:t>
            </a:r>
            <a:r>
              <a:rPr lang="zh-TW" altLang="en-US" sz="2400" dirty="0" smtClean="0"/>
              <a:t>址</a:t>
            </a:r>
            <a:endParaRPr lang="zh-TW" altLang="en-US" sz="2400" dirty="0"/>
          </a:p>
          <a:p>
            <a:pPr marL="342900" indent="-342900">
              <a:buFont typeface="Arial" pitchFamily="34" charset="0"/>
              <a:buChar char="•"/>
            </a:pPr>
            <a:r>
              <a:rPr lang="en-US" altLang="zh-TW" sz="2400" dirty="0"/>
              <a:t>DL</a:t>
            </a:r>
            <a:r>
              <a:rPr lang="zh-TW" altLang="en-US" sz="2400" dirty="0"/>
              <a:t>（目標低位址）：連線對象的低位</a:t>
            </a:r>
            <a:r>
              <a:rPr lang="zh-TW" altLang="en-US" sz="2400" dirty="0" smtClean="0"/>
              <a:t>址</a:t>
            </a:r>
            <a:endParaRPr lang="zh-TW" altLang="en-US" sz="2400" dirty="0"/>
          </a:p>
          <a:p>
            <a:pPr marL="342900" indent="-342900">
              <a:buFont typeface="Arial" pitchFamily="34" charset="0"/>
              <a:buChar char="•"/>
            </a:pPr>
            <a:r>
              <a:rPr lang="en-US" altLang="zh-TW" sz="2400" dirty="0"/>
              <a:t>MY</a:t>
            </a:r>
            <a:r>
              <a:rPr lang="zh-TW" altLang="en-US" sz="2400" dirty="0"/>
              <a:t>（</a:t>
            </a:r>
            <a:r>
              <a:rPr lang="en-US" altLang="zh-TW" sz="2400" dirty="0"/>
              <a:t>16</a:t>
            </a:r>
            <a:r>
              <a:rPr lang="zh-TW" altLang="en-US" sz="2400" dirty="0"/>
              <a:t>位元位址）：用戶自訂的位</a:t>
            </a:r>
            <a:r>
              <a:rPr lang="zh-TW" altLang="en-US" sz="2400" dirty="0" smtClean="0"/>
              <a:t>址</a:t>
            </a:r>
            <a:endParaRPr lang="en-US" altLang="zh-TW" sz="2400" dirty="0" smtClean="0"/>
          </a:p>
          <a:p>
            <a:pPr marL="342900" indent="-342900">
              <a:buFont typeface="Arial" pitchFamily="34" charset="0"/>
              <a:buChar char="•"/>
            </a:pPr>
            <a:r>
              <a:rPr lang="en-US" altLang="zh-TW" sz="2400" dirty="0" smtClean="0"/>
              <a:t>SH</a:t>
            </a:r>
            <a:r>
              <a:rPr lang="zh-TW" altLang="en-US" sz="2400" dirty="0"/>
              <a:t>（裝置序號－高）：裝置的出廠高位序</a:t>
            </a:r>
            <a:r>
              <a:rPr lang="zh-TW" altLang="en-US" sz="2400" dirty="0" smtClean="0"/>
              <a:t>號</a:t>
            </a:r>
            <a:endParaRPr lang="zh-TW" altLang="en-US" sz="2400" dirty="0"/>
          </a:p>
          <a:p>
            <a:pPr marL="342900" indent="-342900">
              <a:buFont typeface="Arial" pitchFamily="34" charset="0"/>
              <a:buChar char="•"/>
            </a:pPr>
            <a:r>
              <a:rPr lang="en-US" altLang="zh-TW" sz="2400" dirty="0"/>
              <a:t>SH</a:t>
            </a:r>
            <a:r>
              <a:rPr lang="zh-TW" altLang="en-US" sz="2400" dirty="0"/>
              <a:t>（裝置序號－低）：裝置的出廠低位序</a:t>
            </a:r>
            <a:r>
              <a:rPr lang="zh-TW" altLang="en-US" sz="2400" dirty="0" smtClean="0"/>
              <a:t>號</a:t>
            </a:r>
            <a:endParaRPr lang="en-US" altLang="zh-TW" sz="2400" dirty="0" smtClean="0"/>
          </a:p>
          <a:p>
            <a:pPr marL="285750" indent="-285750">
              <a:buFont typeface="Arial" pitchFamily="34" charset="0"/>
              <a:buChar char="•"/>
            </a:pPr>
            <a:endParaRPr lang="zh-TW" altLang="en-US" dirty="0"/>
          </a:p>
        </p:txBody>
      </p:sp>
      <p:sp>
        <p:nvSpPr>
          <p:cNvPr id="16" name="矩形 15"/>
          <p:cNvSpPr/>
          <p:nvPr/>
        </p:nvSpPr>
        <p:spPr>
          <a:xfrm>
            <a:off x="737443" y="1155565"/>
            <a:ext cx="786384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dirty="0" smtClean="0"/>
              <a:t>XBEE</a:t>
            </a:r>
            <a:r>
              <a:rPr lang="zh-TW" altLang="en-US" sz="2400" dirty="0" smtClean="0"/>
              <a:t>專有名詞解釋</a:t>
            </a:r>
            <a:endParaRPr lang="zh-TW" altLang="zh-TW" sz="2400" dirty="0"/>
          </a:p>
        </p:txBody>
      </p:sp>
    </p:spTree>
    <p:extLst>
      <p:ext uri="{BB962C8B-B14F-4D97-AF65-F5344CB8AC3E}">
        <p14:creationId xmlns:p14="http://schemas.microsoft.com/office/powerpoint/2010/main" val="3517445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CF95D02-D4C5-4416-A96B-5D54D733277C}" type="slidenum">
              <a:rPr kumimoji="0" lang="en-US" altLang="zh-TW"/>
              <a:pPr>
                <a:defRPr/>
              </a:pPr>
              <a:t>12</a:t>
            </a:fld>
            <a:endParaRPr kumimoji="0" lang="en-US" altLang="zh-TW"/>
          </a:p>
        </p:txBody>
      </p:sp>
      <p:sp>
        <p:nvSpPr>
          <p:cNvPr id="2" name="矩形 1"/>
          <p:cNvSpPr/>
          <p:nvPr/>
        </p:nvSpPr>
        <p:spPr>
          <a:xfrm>
            <a:off x="585043" y="1003165"/>
            <a:ext cx="786384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400" dirty="0" smtClean="0"/>
              <a:t>每一個</a:t>
            </a:r>
            <a:r>
              <a:rPr lang="en-US" altLang="zh-TW" sz="2400" dirty="0" smtClean="0"/>
              <a:t>ADDR</a:t>
            </a:r>
            <a:r>
              <a:rPr lang="zh-TW" altLang="en-US" sz="2400" dirty="0" smtClean="0"/>
              <a:t>代表是一個</a:t>
            </a:r>
            <a:r>
              <a:rPr lang="en-US" altLang="zh-TW" sz="2400" dirty="0" smtClean="0"/>
              <a:t>XBEE</a:t>
            </a:r>
            <a:r>
              <a:rPr lang="zh-TW" altLang="en-US" sz="2400" dirty="0" smtClean="0"/>
              <a:t>模組</a:t>
            </a:r>
            <a:endParaRPr lang="zh-TW" altLang="zh-TW" sz="2400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791" y="1372497"/>
            <a:ext cx="7639050" cy="541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35931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標題 21"/>
          <p:cNvSpPr>
            <a:spLocks noGrp="1"/>
          </p:cNvSpPr>
          <p:nvPr>
            <p:ph type="title"/>
          </p:nvPr>
        </p:nvSpPr>
        <p:spPr>
          <a:xfrm>
            <a:off x="457200" y="2180660"/>
            <a:ext cx="8229600" cy="1051435"/>
          </a:xfrm>
        </p:spPr>
        <p:txBody>
          <a:bodyPr/>
          <a:lstStyle/>
          <a:p>
            <a:r>
              <a:rPr lang="zh-TW" altLang="en-US" dirty="0" smtClean="0"/>
              <a:t>配線圖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CF95D02-D4C5-4416-A96B-5D54D733277C}" type="slidenum">
              <a:rPr kumimoji="0" lang="en-US" altLang="zh-TW"/>
              <a:pPr>
                <a:defRPr/>
              </a:pPr>
              <a:t>13</a:t>
            </a:fld>
            <a:endParaRPr kumimoji="0" lang="en-US" altLang="zh-TW"/>
          </a:p>
        </p:txBody>
      </p:sp>
    </p:spTree>
    <p:extLst>
      <p:ext uri="{BB962C8B-B14F-4D97-AF65-F5344CB8AC3E}">
        <p14:creationId xmlns:p14="http://schemas.microsoft.com/office/powerpoint/2010/main" val="1339227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CF95D02-D4C5-4416-A96B-5D54D733277C}" type="slidenum">
              <a:rPr kumimoji="0" lang="en-US" altLang="zh-TW"/>
              <a:pPr>
                <a:defRPr/>
              </a:pPr>
              <a:t>14</a:t>
            </a:fld>
            <a:endParaRPr kumimoji="0" lang="en-US" altLang="zh-TW" dirty="0"/>
          </a:p>
        </p:txBody>
      </p:sp>
      <p:sp>
        <p:nvSpPr>
          <p:cNvPr id="2" name="矩形 1"/>
          <p:cNvSpPr/>
          <p:nvPr/>
        </p:nvSpPr>
        <p:spPr>
          <a:xfrm>
            <a:off x="585043" y="1003165"/>
            <a:ext cx="786384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zh-TW" dirty="0" smtClean="0"/>
          </a:p>
          <a:p>
            <a:endParaRPr lang="zh-TW" altLang="zh-TW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6909" y="2226434"/>
            <a:ext cx="6391808" cy="31192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圓角矩形 4"/>
          <p:cNvSpPr/>
          <p:nvPr/>
        </p:nvSpPr>
        <p:spPr>
          <a:xfrm>
            <a:off x="1606909" y="5978769"/>
            <a:ext cx="2715066" cy="74270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SHARP DUST SENSOR </a:t>
            </a:r>
            <a:r>
              <a:rPr lang="en-US" altLang="zh-TW" dirty="0" err="1" smtClean="0"/>
              <a:t>Vout</a:t>
            </a:r>
            <a:endParaRPr lang="zh-TW" altLang="en-US" dirty="0"/>
          </a:p>
        </p:txBody>
      </p:sp>
      <p:cxnSp>
        <p:nvCxnSpPr>
          <p:cNvPr id="8" name="直線單箭頭接點 7"/>
          <p:cNvCxnSpPr/>
          <p:nvPr/>
        </p:nvCxnSpPr>
        <p:spPr>
          <a:xfrm flipV="1">
            <a:off x="2980976" y="4529797"/>
            <a:ext cx="99849" cy="146304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文字方塊 10"/>
          <p:cNvSpPr txBox="1"/>
          <p:nvPr/>
        </p:nvSpPr>
        <p:spPr>
          <a:xfrm>
            <a:off x="1494369" y="5345724"/>
            <a:ext cx="27467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dirty="0"/>
              <a:t>將</a:t>
            </a:r>
            <a:r>
              <a:rPr lang="en-US" altLang="zh-TW" sz="1400" dirty="0"/>
              <a:t>DUST SENSOR </a:t>
            </a:r>
            <a:r>
              <a:rPr lang="zh-TW" altLang="en-US" sz="1400" dirty="0"/>
              <a:t>的</a:t>
            </a:r>
            <a:r>
              <a:rPr lang="zh-TW" altLang="en-US" sz="1400" dirty="0" smtClean="0"/>
              <a:t>輸出分壓</a:t>
            </a:r>
            <a:r>
              <a:rPr lang="en-US" altLang="zh-TW" sz="1400" dirty="0" smtClean="0"/>
              <a:t>1/4,</a:t>
            </a:r>
          </a:p>
          <a:p>
            <a:r>
              <a:rPr lang="zh-TW" altLang="en-US" sz="1400" dirty="0" smtClean="0"/>
              <a:t>再連接至</a:t>
            </a:r>
            <a:r>
              <a:rPr lang="en-US" altLang="zh-TW" sz="1400" dirty="0" smtClean="0"/>
              <a:t>DIO3 (ADC IN)</a:t>
            </a:r>
            <a:endParaRPr lang="zh-TW" altLang="en-US" sz="1400" dirty="0"/>
          </a:p>
        </p:txBody>
      </p:sp>
      <p:cxnSp>
        <p:nvCxnSpPr>
          <p:cNvPr id="13" name="直線接點 12"/>
          <p:cNvCxnSpPr/>
          <p:nvPr/>
        </p:nvCxnSpPr>
        <p:spPr>
          <a:xfrm>
            <a:off x="5106572" y="4529797"/>
            <a:ext cx="14068" cy="182032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/>
          <p:cNvCxnSpPr>
            <a:endCxn id="5" idx="3"/>
          </p:cNvCxnSpPr>
          <p:nvPr/>
        </p:nvCxnSpPr>
        <p:spPr>
          <a:xfrm flipH="1">
            <a:off x="4321975" y="6350122"/>
            <a:ext cx="78459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/>
          <p:cNvSpPr txBox="1"/>
          <p:nvPr/>
        </p:nvSpPr>
        <p:spPr>
          <a:xfrm>
            <a:off x="5179841" y="5832513"/>
            <a:ext cx="27467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 smtClean="0"/>
              <a:t>5V</a:t>
            </a:r>
            <a:r>
              <a:rPr lang="zh-TW" altLang="en-US" sz="1400" dirty="0" smtClean="0"/>
              <a:t>連接至</a:t>
            </a:r>
            <a:endParaRPr lang="en-US" altLang="zh-TW" sz="1400" dirty="0" smtClean="0"/>
          </a:p>
          <a:p>
            <a:r>
              <a:rPr lang="en-US" altLang="zh-TW" sz="1400" dirty="0" smtClean="0"/>
              <a:t>DUST SENSOR</a:t>
            </a:r>
            <a:r>
              <a:rPr lang="zh-TW" altLang="en-US" sz="1400" dirty="0"/>
              <a:t> </a:t>
            </a:r>
            <a:r>
              <a:rPr lang="en-US" altLang="zh-TW" sz="1400" dirty="0" err="1" smtClean="0"/>
              <a:t>Vcc</a:t>
            </a:r>
            <a:endParaRPr lang="zh-TW" altLang="en-US" sz="1400" dirty="0"/>
          </a:p>
        </p:txBody>
      </p:sp>
      <p:cxnSp>
        <p:nvCxnSpPr>
          <p:cNvPr id="17" name="直線接點 16"/>
          <p:cNvCxnSpPr/>
          <p:nvPr/>
        </p:nvCxnSpPr>
        <p:spPr>
          <a:xfrm flipH="1">
            <a:off x="334108" y="2897945"/>
            <a:ext cx="186045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直線接點 20"/>
          <p:cNvCxnSpPr/>
          <p:nvPr/>
        </p:nvCxnSpPr>
        <p:spPr>
          <a:xfrm flipV="1">
            <a:off x="334108" y="2897945"/>
            <a:ext cx="0" cy="35052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2"/>
          <p:cNvCxnSpPr/>
          <p:nvPr/>
        </p:nvCxnSpPr>
        <p:spPr>
          <a:xfrm>
            <a:off x="334108" y="6403145"/>
            <a:ext cx="128016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文字方塊 25"/>
          <p:cNvSpPr txBox="1"/>
          <p:nvPr/>
        </p:nvSpPr>
        <p:spPr>
          <a:xfrm>
            <a:off x="585043" y="6094123"/>
            <a:ext cx="6224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 smtClean="0"/>
              <a:t>GND</a:t>
            </a:r>
            <a:endParaRPr lang="zh-TW" altLang="en-US" sz="1400" dirty="0"/>
          </a:p>
        </p:txBody>
      </p:sp>
      <p:sp>
        <p:nvSpPr>
          <p:cNvPr id="27" name="文字方塊 26"/>
          <p:cNvSpPr txBox="1"/>
          <p:nvPr/>
        </p:nvSpPr>
        <p:spPr>
          <a:xfrm>
            <a:off x="6288844" y="2416928"/>
            <a:ext cx="27467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dirty="0">
                <a:solidFill>
                  <a:schemeClr val="bg1"/>
                </a:solidFill>
              </a:rPr>
              <a:t>使用</a:t>
            </a:r>
            <a:r>
              <a:rPr lang="zh-TW" altLang="en-US" sz="1400" dirty="0" smtClean="0">
                <a:solidFill>
                  <a:schemeClr val="bg1"/>
                </a:solidFill>
              </a:rPr>
              <a:t>行動電源</a:t>
            </a:r>
            <a:endParaRPr lang="en-US" altLang="zh-TW" sz="1400" dirty="0" smtClean="0">
              <a:solidFill>
                <a:schemeClr val="bg1"/>
              </a:solidFill>
            </a:endParaRPr>
          </a:p>
          <a:p>
            <a:r>
              <a:rPr lang="zh-TW" altLang="en-US" sz="1400" dirty="0" smtClean="0">
                <a:solidFill>
                  <a:schemeClr val="bg1"/>
                </a:solidFill>
              </a:rPr>
              <a:t>供應</a:t>
            </a:r>
            <a:r>
              <a:rPr lang="en-US" altLang="zh-TW" sz="1400" dirty="0" smtClean="0">
                <a:solidFill>
                  <a:schemeClr val="bg1"/>
                </a:solidFill>
              </a:rPr>
              <a:t>USB</a:t>
            </a:r>
            <a:r>
              <a:rPr lang="zh-TW" altLang="en-US" sz="1400" dirty="0" smtClean="0">
                <a:solidFill>
                  <a:schemeClr val="bg1"/>
                </a:solidFill>
              </a:rPr>
              <a:t>轉板</a:t>
            </a:r>
            <a:r>
              <a:rPr lang="en-US" altLang="zh-TW" sz="1400" dirty="0" smtClean="0">
                <a:solidFill>
                  <a:schemeClr val="bg1"/>
                </a:solidFill>
              </a:rPr>
              <a:t> 5V</a:t>
            </a:r>
            <a:r>
              <a:rPr lang="zh-TW" altLang="en-US" sz="1400" dirty="0" smtClean="0">
                <a:solidFill>
                  <a:schemeClr val="bg1"/>
                </a:solidFill>
              </a:rPr>
              <a:t>運作電源</a:t>
            </a:r>
            <a:endParaRPr lang="zh-TW" altLang="en-US" sz="1400" dirty="0">
              <a:solidFill>
                <a:schemeClr val="bg1"/>
              </a:solidFill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703919" y="864665"/>
            <a:ext cx="786384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dirty="0" smtClean="0"/>
              <a:t>XBEE</a:t>
            </a:r>
            <a:r>
              <a:rPr lang="zh-TW" altLang="en-US" sz="2400" dirty="0" smtClean="0"/>
              <a:t>模組</a:t>
            </a:r>
            <a:r>
              <a:rPr lang="zh-TW" altLang="en-US" sz="2400" dirty="0"/>
              <a:t>連接</a:t>
            </a:r>
            <a:r>
              <a:rPr lang="zh-TW" altLang="en-US" sz="2400" dirty="0" smtClean="0"/>
              <a:t>至</a:t>
            </a:r>
            <a:r>
              <a:rPr lang="en-US" altLang="zh-TW" sz="2400" dirty="0" smtClean="0"/>
              <a:t>DUST SENSOR</a:t>
            </a:r>
            <a:endParaRPr lang="zh-TW" altLang="zh-TW" sz="2400" dirty="0"/>
          </a:p>
        </p:txBody>
      </p:sp>
    </p:spTree>
    <p:extLst>
      <p:ext uri="{BB962C8B-B14F-4D97-AF65-F5344CB8AC3E}">
        <p14:creationId xmlns:p14="http://schemas.microsoft.com/office/powerpoint/2010/main" val="113202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CF95D02-D4C5-4416-A96B-5D54D733277C}" type="slidenum">
              <a:rPr kumimoji="0" lang="en-US" altLang="zh-TW"/>
              <a:pPr>
                <a:defRPr/>
              </a:pPr>
              <a:t>15</a:t>
            </a:fld>
            <a:endParaRPr kumimoji="0" lang="en-US" altLang="zh-TW"/>
          </a:p>
        </p:txBody>
      </p:sp>
      <p:sp>
        <p:nvSpPr>
          <p:cNvPr id="5" name="文字方塊 4"/>
          <p:cNvSpPr txBox="1"/>
          <p:nvPr/>
        </p:nvSpPr>
        <p:spPr>
          <a:xfrm>
            <a:off x="457200" y="619758"/>
            <a:ext cx="84400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HTU11D</a:t>
            </a:r>
            <a:r>
              <a:rPr lang="zh-TW" altLang="en-US" sz="2400" dirty="0"/>
              <a:t>溫濕度感測模</a:t>
            </a:r>
            <a:r>
              <a:rPr lang="zh-TW" altLang="en-US" sz="2400" dirty="0" smtClean="0"/>
              <a:t>組</a:t>
            </a:r>
            <a:r>
              <a:rPr lang="en-US" altLang="zh-TW" sz="2400" dirty="0" smtClean="0"/>
              <a:t>Pin </a:t>
            </a:r>
            <a:r>
              <a:rPr lang="zh-TW" altLang="en-US" sz="2400" dirty="0" smtClean="0"/>
              <a:t>定義</a:t>
            </a:r>
            <a:endParaRPr lang="en-US" altLang="zh-TW" sz="24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0460" y="1314450"/>
            <a:ext cx="2857500" cy="4229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88869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8AB4DDE-E607-41E6-B0A5-68EB49ADA942}" type="slidenum">
              <a:rPr lang="zh-TW" altLang="en-US" smtClean="0"/>
              <a:pPr>
                <a:defRPr/>
              </a:pPr>
              <a:t>16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587252" y="651473"/>
            <a:ext cx="786384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US" altLang="zh-TW" dirty="0" smtClean="0"/>
          </a:p>
          <a:p>
            <a:r>
              <a:rPr lang="zh-TW" altLang="en-US" sz="2400" dirty="0" smtClean="0"/>
              <a:t>也</a:t>
            </a:r>
            <a:r>
              <a:rPr lang="zh-TW" altLang="en-US" sz="2400" dirty="0" smtClean="0"/>
              <a:t>可使</a:t>
            </a:r>
            <a:r>
              <a:rPr lang="zh-TW" altLang="en-US" sz="2400" dirty="0" smtClean="0"/>
              <a:t>用</a:t>
            </a:r>
            <a:r>
              <a:rPr lang="zh-TW" altLang="en-US" sz="2400" dirty="0" smtClean="0"/>
              <a:t>另</a:t>
            </a:r>
            <a:r>
              <a:rPr lang="zh-TW" altLang="en-US" sz="2400" dirty="0"/>
              <a:t>一款</a:t>
            </a:r>
            <a:r>
              <a:rPr lang="en-US" altLang="zh-TW" sz="2400" dirty="0" smtClean="0"/>
              <a:t>DHT11</a:t>
            </a:r>
            <a:r>
              <a:rPr lang="zh-TW" altLang="en-US" sz="2400" dirty="0" smtClean="0"/>
              <a:t>溫</a:t>
            </a:r>
            <a:r>
              <a:rPr lang="zh-TW" altLang="en-US" sz="2400" dirty="0"/>
              <a:t>濕度感測模</a:t>
            </a:r>
            <a:r>
              <a:rPr lang="zh-TW" altLang="en-US" sz="2400" dirty="0" smtClean="0"/>
              <a:t>組</a:t>
            </a:r>
            <a:r>
              <a:rPr lang="en-US" altLang="zh-TW" sz="2400" dirty="0" smtClean="0"/>
              <a:t>(</a:t>
            </a:r>
            <a:r>
              <a:rPr lang="zh-TW" altLang="en-US" sz="2400" dirty="0"/>
              <a:t>本次實驗的程式未寫入功能</a:t>
            </a:r>
            <a:r>
              <a:rPr lang="en-US" altLang="zh-TW" sz="2400" dirty="0" smtClean="0"/>
              <a:t>)</a:t>
            </a:r>
            <a:endParaRPr lang="en-US" altLang="zh-TW" sz="2400" dirty="0"/>
          </a:p>
        </p:txBody>
      </p:sp>
      <p:sp>
        <p:nvSpPr>
          <p:cNvPr id="6" name="文字方塊 5"/>
          <p:cNvSpPr txBox="1"/>
          <p:nvPr/>
        </p:nvSpPr>
        <p:spPr>
          <a:xfrm>
            <a:off x="3642008" y="2034595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ln>
                  <a:solidFill>
                    <a:schemeClr val="tx1"/>
                  </a:solidFill>
                </a:ln>
              </a:rPr>
              <a:t>配線圖</a:t>
            </a:r>
            <a:endParaRPr lang="zh-TW" altLang="en-US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1148143" y="6033184"/>
            <a:ext cx="12179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ln>
                  <a:solidFill>
                    <a:schemeClr val="tx1"/>
                  </a:solidFill>
                </a:ln>
              </a:rPr>
              <a:t>PI3</a:t>
            </a:r>
          </a:p>
          <a:p>
            <a:r>
              <a:rPr lang="en-US" altLang="zh-TW" dirty="0" smtClean="0">
                <a:ln>
                  <a:solidFill>
                    <a:schemeClr val="tx1"/>
                  </a:solidFill>
                </a:ln>
              </a:rPr>
              <a:t>GPIO PORT</a:t>
            </a:r>
            <a:endParaRPr lang="zh-TW" altLang="en-US" dirty="0">
              <a:ln>
                <a:solidFill>
                  <a:schemeClr val="tx1"/>
                </a:solidFill>
              </a:ln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2549" y="2426596"/>
            <a:ext cx="1396082" cy="35140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左-上雙向箭號 2"/>
          <p:cNvSpPr/>
          <p:nvPr/>
        </p:nvSpPr>
        <p:spPr>
          <a:xfrm>
            <a:off x="2366105" y="5763087"/>
            <a:ext cx="1910473" cy="942073"/>
          </a:xfrm>
          <a:prstGeom prst="leftUpArrow">
            <a:avLst>
              <a:gd name="adj1" fmla="val 16041"/>
              <a:gd name="adj2" fmla="val 25000"/>
              <a:gd name="adj3" fmla="val 2500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9072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CF95D02-D4C5-4416-A96B-5D54D733277C}" type="slidenum">
              <a:rPr kumimoji="0" lang="en-US" altLang="zh-TW"/>
              <a:pPr>
                <a:defRPr/>
              </a:pPr>
              <a:t>17</a:t>
            </a:fld>
            <a:endParaRPr kumimoji="0" lang="en-US" altLang="zh-TW"/>
          </a:p>
        </p:txBody>
      </p:sp>
      <p:sp>
        <p:nvSpPr>
          <p:cNvPr id="5" name="文字方塊 4"/>
          <p:cNvSpPr txBox="1"/>
          <p:nvPr/>
        </p:nvSpPr>
        <p:spPr>
          <a:xfrm>
            <a:off x="457200" y="619758"/>
            <a:ext cx="84400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/>
              <a:t>HTU21D  </a:t>
            </a:r>
            <a:r>
              <a:rPr lang="en-US" altLang="zh-TW" sz="2400" dirty="0" smtClean="0"/>
              <a:t>I2C</a:t>
            </a:r>
            <a:r>
              <a:rPr lang="zh-TW" altLang="en-US" sz="2400" dirty="0" smtClean="0"/>
              <a:t>連接位置</a:t>
            </a:r>
            <a:endParaRPr lang="en-US" altLang="zh-TW" sz="2400" dirty="0" smtClean="0"/>
          </a:p>
          <a:p>
            <a:pPr marL="342900" indent="-342900">
              <a:buFont typeface="Arial" pitchFamily="34" charset="0"/>
              <a:buChar char="•"/>
            </a:pPr>
            <a:r>
              <a:rPr lang="zh-TW" altLang="en-US" sz="2400" dirty="0" smtClean="0"/>
              <a:t>將</a:t>
            </a:r>
            <a:r>
              <a:rPr lang="en-US" altLang="zh-TW" sz="2400" dirty="0" smtClean="0"/>
              <a:t>Htu21d </a:t>
            </a:r>
            <a:r>
              <a:rPr lang="zh-TW" altLang="en-US" sz="2400" dirty="0" smtClean="0"/>
              <a:t>的</a:t>
            </a:r>
            <a:r>
              <a:rPr lang="en-US" altLang="zh-TW" sz="2400" dirty="0" smtClean="0"/>
              <a:t>3.3V  GND  SDA  SCL </a:t>
            </a:r>
            <a:r>
              <a:rPr lang="zh-TW" altLang="en-US" sz="2400" dirty="0" smtClean="0"/>
              <a:t>接腳連至下圖位置</a:t>
            </a:r>
            <a:endParaRPr lang="en-US" altLang="zh-TW" sz="2400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413" y="1611464"/>
            <a:ext cx="7423355" cy="44244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圓角矩形 6"/>
          <p:cNvSpPr/>
          <p:nvPr/>
        </p:nvSpPr>
        <p:spPr>
          <a:xfrm>
            <a:off x="4077814" y="2033159"/>
            <a:ext cx="1810422" cy="63138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向右箭號 2"/>
          <p:cNvSpPr/>
          <p:nvPr/>
        </p:nvSpPr>
        <p:spPr>
          <a:xfrm>
            <a:off x="3588774" y="2323738"/>
            <a:ext cx="489040" cy="18787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圓角矩形 9"/>
          <p:cNvSpPr/>
          <p:nvPr/>
        </p:nvSpPr>
        <p:spPr>
          <a:xfrm>
            <a:off x="4077814" y="2816943"/>
            <a:ext cx="1810422" cy="24089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87532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CF95D02-D4C5-4416-A96B-5D54D733277C}" type="slidenum">
              <a:rPr kumimoji="0" lang="en-US" altLang="zh-TW"/>
              <a:pPr>
                <a:defRPr/>
              </a:pPr>
              <a:t>18</a:t>
            </a:fld>
            <a:endParaRPr kumimoji="0" lang="en-US" altLang="zh-TW"/>
          </a:p>
        </p:txBody>
      </p:sp>
      <p:sp>
        <p:nvSpPr>
          <p:cNvPr id="5" name="文字方塊 4"/>
          <p:cNvSpPr txBox="1"/>
          <p:nvPr/>
        </p:nvSpPr>
        <p:spPr>
          <a:xfrm>
            <a:off x="457200" y="619758"/>
            <a:ext cx="84400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/>
              <a:t>DHT11 GPIO</a:t>
            </a:r>
            <a:r>
              <a:rPr lang="zh-TW" altLang="en-US" sz="2400" dirty="0" smtClean="0"/>
              <a:t>連接位</a:t>
            </a:r>
            <a:r>
              <a:rPr lang="zh-TW" altLang="en-US" sz="2400" dirty="0" smtClean="0"/>
              <a:t>置</a:t>
            </a:r>
            <a:endParaRPr lang="en-US" altLang="zh-TW" sz="2400" dirty="0" smtClean="0"/>
          </a:p>
          <a:p>
            <a:pPr marL="342900" indent="-342900">
              <a:buFont typeface="Arial" pitchFamily="34" charset="0"/>
              <a:buChar char="•"/>
            </a:pPr>
            <a:r>
              <a:rPr lang="zh-TW" altLang="en-US" sz="2400" dirty="0" smtClean="0"/>
              <a:t>將</a:t>
            </a:r>
            <a:r>
              <a:rPr lang="en-US" altLang="zh-TW" sz="2400" dirty="0" smtClean="0"/>
              <a:t>5V  GND  GPIO</a:t>
            </a:r>
            <a:r>
              <a:rPr lang="zh-TW" altLang="en-US" sz="2400" dirty="0" smtClean="0"/>
              <a:t>接腳連至下圖位置</a:t>
            </a:r>
            <a:endParaRPr lang="en-US" altLang="zh-TW" sz="2400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413" y="1611464"/>
            <a:ext cx="7423355" cy="44244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圓角矩形 6"/>
          <p:cNvSpPr/>
          <p:nvPr/>
        </p:nvSpPr>
        <p:spPr>
          <a:xfrm>
            <a:off x="6409346" y="3036050"/>
            <a:ext cx="1240151" cy="19770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圓角矩形 9"/>
          <p:cNvSpPr/>
          <p:nvPr/>
        </p:nvSpPr>
        <p:spPr>
          <a:xfrm>
            <a:off x="6409346" y="2297228"/>
            <a:ext cx="1240151" cy="36731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圓角矩形 1"/>
          <p:cNvSpPr/>
          <p:nvPr/>
        </p:nvSpPr>
        <p:spPr>
          <a:xfrm>
            <a:off x="8426244" y="2480884"/>
            <a:ext cx="167149" cy="49496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直線接點 8"/>
          <p:cNvCxnSpPr/>
          <p:nvPr/>
        </p:nvCxnSpPr>
        <p:spPr>
          <a:xfrm flipV="1">
            <a:off x="7393858" y="2369574"/>
            <a:ext cx="1115960" cy="983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/>
          <p:cNvCxnSpPr>
            <a:stCxn id="2" idx="0"/>
          </p:cNvCxnSpPr>
          <p:nvPr/>
        </p:nvCxnSpPr>
        <p:spPr>
          <a:xfrm flipH="1" flipV="1">
            <a:off x="8509818" y="2369574"/>
            <a:ext cx="1" cy="11131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/>
          <p:cNvCxnSpPr>
            <a:stCxn id="7" idx="3"/>
          </p:cNvCxnSpPr>
          <p:nvPr/>
        </p:nvCxnSpPr>
        <p:spPr>
          <a:xfrm>
            <a:off x="7649497" y="3134902"/>
            <a:ext cx="86032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/>
          <p:cNvCxnSpPr>
            <a:stCxn id="2" idx="2"/>
          </p:cNvCxnSpPr>
          <p:nvPr/>
        </p:nvCxnSpPr>
        <p:spPr>
          <a:xfrm flipH="1">
            <a:off x="8509818" y="2975850"/>
            <a:ext cx="1" cy="15905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/>
          <p:cNvSpPr txBox="1"/>
          <p:nvPr/>
        </p:nvSpPr>
        <p:spPr>
          <a:xfrm>
            <a:off x="7393858" y="3313198"/>
            <a:ext cx="18340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ln>
                  <a:solidFill>
                    <a:schemeClr val="tx1"/>
                  </a:solidFill>
                </a:ln>
              </a:rPr>
              <a:t>10K OHM </a:t>
            </a:r>
          </a:p>
          <a:p>
            <a:r>
              <a:rPr lang="en-US" altLang="zh-TW" dirty="0" smtClean="0">
                <a:ln>
                  <a:solidFill>
                    <a:schemeClr val="tx1"/>
                  </a:solidFill>
                </a:ln>
              </a:rPr>
              <a:t>Pull up for DHT11</a:t>
            </a:r>
            <a:endParaRPr lang="zh-TW" altLang="en-US" dirty="0">
              <a:ln>
                <a:solidFill>
                  <a:schemeClr val="tx1"/>
                </a:solidFill>
              </a:ln>
            </a:endParaRPr>
          </a:p>
        </p:txBody>
      </p:sp>
      <p:cxnSp>
        <p:nvCxnSpPr>
          <p:cNvPr id="21" name="直線單箭頭接點 20"/>
          <p:cNvCxnSpPr/>
          <p:nvPr/>
        </p:nvCxnSpPr>
        <p:spPr>
          <a:xfrm flipH="1" flipV="1">
            <a:off x="8686800" y="3313198"/>
            <a:ext cx="210456" cy="32316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0685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8AB4DDE-E607-41E6-B0A5-68EB49ADA942}" type="slidenum">
              <a:rPr lang="zh-TW" altLang="en-US" smtClean="0"/>
              <a:pPr>
                <a:defRPr/>
              </a:pPr>
              <a:t>19</a:t>
            </a:fld>
            <a:endParaRPr lang="zh-TW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3979" y="2110319"/>
            <a:ext cx="4721762" cy="36780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/>
        </p:nvSpPr>
        <p:spPr>
          <a:xfrm>
            <a:off x="587252" y="1003165"/>
            <a:ext cx="786384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dirty="0" smtClean="0"/>
              <a:t>PZEM-04</a:t>
            </a:r>
            <a:r>
              <a:rPr lang="zh-TW" altLang="en-US" sz="2400" dirty="0" smtClean="0"/>
              <a:t>為</a:t>
            </a:r>
            <a:r>
              <a:rPr lang="en-US" altLang="zh-TW" sz="2400" dirty="0" smtClean="0"/>
              <a:t>AC</a:t>
            </a:r>
            <a:r>
              <a:rPr lang="zh-TW" altLang="en-US" sz="2400" dirty="0" smtClean="0"/>
              <a:t>電壓電流感測模組</a:t>
            </a:r>
            <a:r>
              <a:rPr lang="en-US" altLang="zh-TW" sz="2400" dirty="0" smtClean="0"/>
              <a:t>,RS232</a:t>
            </a:r>
            <a:r>
              <a:rPr lang="zh-TW" altLang="en-US" sz="2400" dirty="0" smtClean="0"/>
              <a:t>傳輸介面</a:t>
            </a:r>
            <a:endParaRPr lang="en-US" altLang="zh-TW" sz="2400" dirty="0" smtClean="0"/>
          </a:p>
        </p:txBody>
      </p:sp>
      <p:sp>
        <p:nvSpPr>
          <p:cNvPr id="6" name="文字方塊 5"/>
          <p:cNvSpPr txBox="1"/>
          <p:nvPr/>
        </p:nvSpPr>
        <p:spPr>
          <a:xfrm>
            <a:off x="6665741" y="3764655"/>
            <a:ext cx="1372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ln>
                  <a:solidFill>
                    <a:schemeClr val="tx1"/>
                  </a:solidFill>
                </a:ln>
              </a:rPr>
              <a:t>RS232</a:t>
            </a:r>
            <a:r>
              <a:rPr lang="zh-TW" altLang="en-US" dirty="0" smtClean="0">
                <a:ln>
                  <a:solidFill>
                    <a:schemeClr val="tx1"/>
                  </a:solidFill>
                </a:ln>
              </a:rPr>
              <a:t>轉</a:t>
            </a:r>
            <a:r>
              <a:rPr lang="en-US" altLang="zh-TW" dirty="0" smtClean="0">
                <a:ln>
                  <a:solidFill>
                    <a:schemeClr val="tx1"/>
                  </a:solidFill>
                </a:ln>
              </a:rPr>
              <a:t>USB</a:t>
            </a:r>
            <a:endParaRPr lang="zh-TW" altLang="en-US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1943979" y="5028402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n>
                  <a:solidFill>
                    <a:schemeClr val="tx1"/>
                  </a:solidFill>
                </a:ln>
              </a:rPr>
              <a:t>電流</a:t>
            </a:r>
            <a:r>
              <a:rPr lang="zh-TW" altLang="en-US" dirty="0" smtClean="0">
                <a:ln>
                  <a:solidFill>
                    <a:schemeClr val="tx1"/>
                  </a:solidFill>
                </a:ln>
              </a:rPr>
              <a:t>感應器</a:t>
            </a:r>
            <a:endParaRPr lang="zh-TW" altLang="en-US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1702484" y="376465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ln>
                  <a:solidFill>
                    <a:schemeClr val="tx1"/>
                  </a:solidFill>
                </a:ln>
              </a:rPr>
              <a:t>感應基板</a:t>
            </a:r>
            <a:endParaRPr lang="zh-TW" altLang="en-US" dirty="0">
              <a:ln>
                <a:solidFill>
                  <a:schemeClr val="tx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2780808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標題 2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INDEX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CF95D02-D4C5-4416-A96B-5D54D733277C}" type="slidenum">
              <a:rPr kumimoji="0" lang="en-US" altLang="zh-TW"/>
              <a:pPr>
                <a:defRPr/>
              </a:pPr>
              <a:t>2</a:t>
            </a:fld>
            <a:endParaRPr kumimoji="0" lang="en-US" altLang="zh-TW"/>
          </a:p>
        </p:txBody>
      </p:sp>
      <p:sp>
        <p:nvSpPr>
          <p:cNvPr id="32" name="矩形 31"/>
          <p:cNvSpPr/>
          <p:nvPr/>
        </p:nvSpPr>
        <p:spPr>
          <a:xfrm>
            <a:off x="1920240" y="1752156"/>
            <a:ext cx="6661052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en-US" altLang="zh-TW" sz="2800" dirty="0" smtClean="0"/>
              <a:t>Abstract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altLang="zh-TW" sz="2800" dirty="0" smtClean="0"/>
              <a:t>ZigBee</a:t>
            </a:r>
            <a:r>
              <a:rPr lang="zh-TW" altLang="en-US" sz="2800" dirty="0"/>
              <a:t>網路</a:t>
            </a:r>
            <a:r>
              <a:rPr lang="zh-TW" altLang="en-US" sz="2800" dirty="0" smtClean="0"/>
              <a:t>架</a:t>
            </a:r>
            <a:r>
              <a:rPr lang="zh-TW" altLang="en-US" sz="2800" dirty="0" smtClean="0"/>
              <a:t>構</a:t>
            </a:r>
            <a:endParaRPr lang="en-US" altLang="zh-TW" sz="2800" dirty="0" smtClean="0"/>
          </a:p>
          <a:p>
            <a:pPr marL="457200" indent="-457200">
              <a:buFont typeface="Arial" pitchFamily="34" charset="0"/>
              <a:buChar char="•"/>
            </a:pPr>
            <a:r>
              <a:rPr lang="zh-TW" altLang="en-US" sz="2800" dirty="0"/>
              <a:t>配線</a:t>
            </a:r>
            <a:r>
              <a:rPr lang="zh-TW" altLang="en-US" sz="2800" dirty="0" smtClean="0"/>
              <a:t>圖</a:t>
            </a:r>
            <a:endParaRPr lang="en-US" altLang="zh-TW" sz="2800" dirty="0"/>
          </a:p>
          <a:p>
            <a:pPr marL="457200" indent="-457200">
              <a:buFont typeface="Arial" pitchFamily="34" charset="0"/>
              <a:buChar char="•"/>
            </a:pPr>
            <a:r>
              <a:rPr lang="en-US" altLang="zh-TW" sz="2800" dirty="0" smtClean="0"/>
              <a:t>XBEE </a:t>
            </a:r>
            <a:r>
              <a:rPr lang="zh-TW" altLang="en-US" sz="2800" dirty="0" smtClean="0"/>
              <a:t>模組設定</a:t>
            </a:r>
            <a:endParaRPr lang="en-US" altLang="zh-TW" sz="2800" dirty="0" smtClean="0"/>
          </a:p>
          <a:p>
            <a:pPr marL="457200" indent="-457200">
              <a:buFont typeface="Arial" pitchFamily="34" charset="0"/>
              <a:buChar char="•"/>
            </a:pPr>
            <a:r>
              <a:rPr lang="en-US" altLang="zh-TW" sz="2800" dirty="0" smtClean="0"/>
              <a:t>XBEE</a:t>
            </a:r>
            <a:r>
              <a:rPr lang="zh-TW" altLang="en-US" sz="2800" dirty="0"/>
              <a:t> </a:t>
            </a:r>
            <a:r>
              <a:rPr lang="en-US" altLang="zh-TW" sz="2800" dirty="0" smtClean="0"/>
              <a:t>API</a:t>
            </a:r>
            <a:r>
              <a:rPr lang="zh-TW" altLang="en-US" sz="2800" dirty="0" smtClean="0"/>
              <a:t> </a:t>
            </a:r>
            <a:r>
              <a:rPr lang="en-US" altLang="zh-TW" sz="2800" dirty="0" smtClean="0"/>
              <a:t>Frame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altLang="zh-TW" sz="2800" dirty="0" smtClean="0"/>
              <a:t>NODE </a:t>
            </a:r>
            <a:r>
              <a:rPr lang="en-US" altLang="zh-TW" sz="2800" dirty="0" smtClean="0"/>
              <a:t>RED</a:t>
            </a:r>
            <a:r>
              <a:rPr lang="zh-TW" altLang="en-US" sz="2800" dirty="0" smtClean="0"/>
              <a:t>程</a:t>
            </a:r>
            <a:r>
              <a:rPr lang="zh-TW" altLang="en-US" sz="2800" dirty="0" smtClean="0"/>
              <a:t>式設計</a:t>
            </a:r>
            <a:endParaRPr lang="en-US" altLang="zh-TW" sz="2800" dirty="0" smtClean="0"/>
          </a:p>
          <a:p>
            <a:pPr marL="457200" indent="-457200">
              <a:buFont typeface="Arial" pitchFamily="34" charset="0"/>
              <a:buChar char="•"/>
            </a:pPr>
            <a:r>
              <a:rPr lang="en-US" altLang="zh-TW" sz="2800" dirty="0" smtClean="0"/>
              <a:t>Conclusion</a:t>
            </a:r>
            <a:endParaRPr lang="en-US" altLang="zh-TW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8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8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TW" altLang="zh-TW" sz="2800" dirty="0"/>
          </a:p>
        </p:txBody>
      </p:sp>
    </p:spTree>
    <p:extLst>
      <p:ext uri="{BB962C8B-B14F-4D97-AF65-F5344CB8AC3E}">
        <p14:creationId xmlns:p14="http://schemas.microsoft.com/office/powerpoint/2010/main" val="67225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6647278" y="5687756"/>
            <a:ext cx="2133600" cy="365125"/>
          </a:xfrm>
        </p:spPr>
        <p:txBody>
          <a:bodyPr/>
          <a:lstStyle/>
          <a:p>
            <a:pPr>
              <a:defRPr/>
            </a:pPr>
            <a:fld id="{38AB4DDE-E607-41E6-B0A5-68EB49ADA942}" type="slidenum">
              <a:rPr lang="zh-TW" altLang="en-US" smtClean="0"/>
              <a:pPr>
                <a:defRPr/>
              </a:pPr>
              <a:t>20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587252" y="1003165"/>
            <a:ext cx="786384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dirty="0" smtClean="0"/>
              <a:t>PZEM-04</a:t>
            </a:r>
            <a:r>
              <a:rPr lang="zh-TW" altLang="en-US" sz="2400" dirty="0" smtClean="0"/>
              <a:t>配線圖</a:t>
            </a:r>
            <a:endParaRPr lang="en-US" altLang="zh-TW" sz="2400" dirty="0" smtClean="0"/>
          </a:p>
        </p:txBody>
      </p:sp>
      <p:sp>
        <p:nvSpPr>
          <p:cNvPr id="6" name="文字方塊 5"/>
          <p:cNvSpPr txBox="1"/>
          <p:nvPr/>
        </p:nvSpPr>
        <p:spPr>
          <a:xfrm>
            <a:off x="3736087" y="1942777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ln>
                  <a:solidFill>
                    <a:schemeClr val="tx1"/>
                  </a:solidFill>
                </a:ln>
              </a:rPr>
              <a:t>配線圖</a:t>
            </a:r>
            <a:endParaRPr lang="zh-TW" altLang="en-US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1693908" y="2508200"/>
            <a:ext cx="76354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ln>
                  <a:solidFill>
                    <a:schemeClr val="tx1"/>
                  </a:solidFill>
                </a:ln>
              </a:rPr>
              <a:t>RS232</a:t>
            </a:r>
          </a:p>
          <a:p>
            <a:r>
              <a:rPr lang="zh-TW" altLang="en-US" dirty="0" smtClean="0">
                <a:ln>
                  <a:solidFill>
                    <a:schemeClr val="tx1"/>
                  </a:solidFill>
                </a:ln>
              </a:rPr>
              <a:t>轉</a:t>
            </a:r>
            <a:endParaRPr lang="en-US" altLang="zh-TW" dirty="0">
              <a:ln>
                <a:solidFill>
                  <a:schemeClr val="tx1"/>
                </a:solidFill>
              </a:ln>
            </a:endParaRPr>
          </a:p>
          <a:p>
            <a:r>
              <a:rPr lang="en-US" altLang="zh-TW" dirty="0" smtClean="0">
                <a:ln>
                  <a:solidFill>
                    <a:schemeClr val="tx1"/>
                  </a:solidFill>
                </a:ln>
              </a:rPr>
              <a:t>USB</a:t>
            </a:r>
            <a:endParaRPr lang="en-US" altLang="zh-TW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2" name="向左箭號 1"/>
          <p:cNvSpPr/>
          <p:nvPr/>
        </p:nvSpPr>
        <p:spPr>
          <a:xfrm>
            <a:off x="1222894" y="2785199"/>
            <a:ext cx="351692" cy="369332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/>
          <p:cNvSpPr txBox="1"/>
          <p:nvPr/>
        </p:nvSpPr>
        <p:spPr>
          <a:xfrm>
            <a:off x="120439" y="2646698"/>
            <a:ext cx="11217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ln>
                  <a:solidFill>
                    <a:schemeClr val="tx1"/>
                  </a:solidFill>
                </a:ln>
              </a:rPr>
              <a:t>PI3</a:t>
            </a:r>
          </a:p>
          <a:p>
            <a:r>
              <a:rPr lang="en-US" altLang="zh-TW" dirty="0" smtClean="0">
                <a:ln>
                  <a:solidFill>
                    <a:schemeClr val="tx1"/>
                  </a:solidFill>
                </a:ln>
              </a:rPr>
              <a:t>USB PORT</a:t>
            </a:r>
            <a:endParaRPr lang="zh-TW" altLang="en-US" dirty="0">
              <a:ln>
                <a:solidFill>
                  <a:schemeClr val="tx1"/>
                </a:solidFill>
              </a:ln>
            </a:endParaRP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7450" y="2474598"/>
            <a:ext cx="6229350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62736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CF95D02-D4C5-4416-A96B-5D54D733277C}" type="slidenum">
              <a:rPr kumimoji="0" lang="en-US" altLang="zh-TW"/>
              <a:pPr>
                <a:defRPr/>
              </a:pPr>
              <a:t>21</a:t>
            </a:fld>
            <a:endParaRPr kumimoji="0" lang="en-US" altLang="zh-TW"/>
          </a:p>
        </p:txBody>
      </p:sp>
      <p:sp>
        <p:nvSpPr>
          <p:cNvPr id="6" name="標題 21"/>
          <p:cNvSpPr txBox="1">
            <a:spLocks/>
          </p:cNvSpPr>
          <p:nvPr/>
        </p:nvSpPr>
        <p:spPr bwMode="auto">
          <a:xfrm>
            <a:off x="457200" y="2180660"/>
            <a:ext cx="8229600" cy="10514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defTabSz="457200" rtl="0" fontAlgn="base">
              <a:spcBef>
                <a:spcPct val="0"/>
              </a:spcBef>
              <a:spcAft>
                <a:spcPct val="0"/>
              </a:spcAft>
              <a:defRPr sz="4000" b="1" kern="1200">
                <a:solidFill>
                  <a:schemeClr val="tx1"/>
                </a:solidFill>
                <a:latin typeface="+mj-lt"/>
                <a:ea typeface="微軟正黑體"/>
                <a:cs typeface="微軟正黑體"/>
              </a:defRPr>
            </a:lvl1pPr>
            <a:lvl2pPr algn="ctr" defTabSz="457200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2pPr>
            <a:lvl3pPr algn="ctr" defTabSz="457200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3pPr>
            <a:lvl4pPr algn="ctr" defTabSz="457200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4pPr>
            <a:lvl5pPr algn="ctr" defTabSz="457200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9pPr>
          </a:lstStyle>
          <a:p>
            <a:pPr eaLnBrk="1" hangingPunct="1"/>
            <a:r>
              <a:rPr lang="en-US" altLang="zh-TW" dirty="0" smtClean="0"/>
              <a:t>XBEE</a:t>
            </a:r>
            <a:r>
              <a:rPr lang="zh-TW" altLang="en-US" dirty="0" smtClean="0"/>
              <a:t>模組設定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72897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CF95D02-D4C5-4416-A96B-5D54D733277C}" type="slidenum">
              <a:rPr kumimoji="0" lang="en-US" altLang="zh-TW"/>
              <a:pPr>
                <a:defRPr/>
              </a:pPr>
              <a:t>22</a:t>
            </a:fld>
            <a:endParaRPr kumimoji="0" lang="en-US" altLang="zh-TW"/>
          </a:p>
        </p:txBody>
      </p:sp>
      <p:sp>
        <p:nvSpPr>
          <p:cNvPr id="2" name="矩形 1"/>
          <p:cNvSpPr/>
          <p:nvPr/>
        </p:nvSpPr>
        <p:spPr>
          <a:xfrm>
            <a:off x="585043" y="1003165"/>
            <a:ext cx="786384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 smtClean="0"/>
              <a:t>使用</a:t>
            </a:r>
            <a:r>
              <a:rPr lang="en-US" altLang="zh-TW" dirty="0" smtClean="0"/>
              <a:t>XBEE</a:t>
            </a:r>
            <a:r>
              <a:rPr lang="zh-TW" altLang="en-US" dirty="0" smtClean="0"/>
              <a:t>通訊模組</a:t>
            </a:r>
            <a:r>
              <a:rPr lang="en-US" altLang="zh-TW" dirty="0" smtClean="0"/>
              <a:t>,</a:t>
            </a:r>
            <a:r>
              <a:rPr lang="zh-TW" altLang="en-US" dirty="0" smtClean="0"/>
              <a:t>需先下載</a:t>
            </a:r>
            <a:r>
              <a:rPr lang="en-US" altLang="zh-TW" dirty="0" smtClean="0"/>
              <a:t>XCTU</a:t>
            </a:r>
            <a:r>
              <a:rPr lang="zh-TW" altLang="en-US" dirty="0" smtClean="0"/>
              <a:t>軟體來設定參數</a:t>
            </a:r>
            <a:r>
              <a:rPr lang="en-US" altLang="zh-TW" dirty="0" smtClean="0">
                <a:hlinkClick r:id="rId3"/>
              </a:rPr>
              <a:t>https</a:t>
            </a:r>
            <a:r>
              <a:rPr lang="en-US" altLang="zh-TW" dirty="0">
                <a:hlinkClick r:id="rId3"/>
              </a:rPr>
              <a:t>://</a:t>
            </a:r>
            <a:r>
              <a:rPr lang="en-US" altLang="zh-TW" dirty="0" smtClean="0">
                <a:hlinkClick r:id="rId3"/>
              </a:rPr>
              <a:t>www.digi.com/products/xbee-rf-solutions/xctu-software/xctu</a:t>
            </a:r>
            <a:endParaRPr lang="en-US" altLang="zh-TW" dirty="0" smtClean="0"/>
          </a:p>
          <a:p>
            <a:pPr algn="ctr"/>
            <a:endParaRPr lang="zh-TW" altLang="zh-TW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6451" y="1692491"/>
            <a:ext cx="5608843" cy="51655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橢圓 2"/>
          <p:cNvSpPr/>
          <p:nvPr/>
        </p:nvSpPr>
        <p:spPr>
          <a:xfrm>
            <a:off x="3441290" y="6356350"/>
            <a:ext cx="1966452" cy="43866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10223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CF95D02-D4C5-4416-A96B-5D54D733277C}" type="slidenum">
              <a:rPr kumimoji="0" lang="en-US" altLang="zh-TW"/>
              <a:pPr>
                <a:defRPr/>
              </a:pPr>
              <a:t>23</a:t>
            </a:fld>
            <a:endParaRPr kumimoji="0" lang="en-US" altLang="zh-TW"/>
          </a:p>
        </p:txBody>
      </p:sp>
      <p:sp>
        <p:nvSpPr>
          <p:cNvPr id="2" name="矩形 1"/>
          <p:cNvSpPr/>
          <p:nvPr/>
        </p:nvSpPr>
        <p:spPr>
          <a:xfrm>
            <a:off x="585043" y="1003165"/>
            <a:ext cx="786384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zh-TW" dirty="0" smtClean="0"/>
          </a:p>
          <a:p>
            <a:endParaRPr lang="zh-TW" altLang="zh-TW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0765" y="1912350"/>
            <a:ext cx="4712435" cy="48468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矩形 5"/>
          <p:cNvSpPr/>
          <p:nvPr/>
        </p:nvSpPr>
        <p:spPr>
          <a:xfrm>
            <a:off x="585043" y="1003165"/>
            <a:ext cx="786384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400" dirty="0" smtClean="0"/>
              <a:t>首先設定</a:t>
            </a:r>
            <a:r>
              <a:rPr lang="en-US" altLang="zh-TW" sz="2400" dirty="0" smtClean="0"/>
              <a:t>Coordinator</a:t>
            </a:r>
            <a:r>
              <a:rPr lang="zh-TW" altLang="en-US" sz="2400" dirty="0" smtClean="0"/>
              <a:t>的</a:t>
            </a:r>
            <a:r>
              <a:rPr lang="en-US" altLang="zh-TW" sz="2400" dirty="0" smtClean="0"/>
              <a:t>XBEE</a:t>
            </a:r>
            <a:r>
              <a:rPr lang="zh-TW" altLang="en-US" sz="2400" dirty="0" smtClean="0"/>
              <a:t>模組</a:t>
            </a:r>
            <a:r>
              <a:rPr lang="en-US" altLang="zh-TW" sz="2400" dirty="0" smtClean="0"/>
              <a:t>,</a:t>
            </a:r>
            <a:r>
              <a:rPr lang="zh-TW" altLang="en-US" sz="2400" dirty="0" smtClean="0"/>
              <a:t>將</a:t>
            </a:r>
            <a:r>
              <a:rPr lang="en-US" altLang="zh-TW" sz="2400" dirty="0" smtClean="0"/>
              <a:t>XBEE</a:t>
            </a:r>
            <a:r>
              <a:rPr lang="zh-TW" altLang="en-US" sz="2400" dirty="0" smtClean="0"/>
              <a:t>模組插入</a:t>
            </a:r>
            <a:r>
              <a:rPr lang="en-US" altLang="zh-TW" sz="2400" dirty="0" smtClean="0"/>
              <a:t>USB PORT,</a:t>
            </a:r>
            <a:r>
              <a:rPr lang="zh-TW" altLang="en-US" sz="2400" dirty="0" smtClean="0"/>
              <a:t>按照下圖開啟</a:t>
            </a:r>
            <a:r>
              <a:rPr lang="en-US" altLang="zh-TW" sz="2400" dirty="0" smtClean="0"/>
              <a:t>COM</a:t>
            </a:r>
            <a:r>
              <a:rPr lang="zh-TW" altLang="en-US" sz="2400" dirty="0" smtClean="0"/>
              <a:t>通訊位置</a:t>
            </a:r>
            <a:endParaRPr lang="zh-TW" altLang="zh-TW" sz="2400" dirty="0"/>
          </a:p>
        </p:txBody>
      </p:sp>
    </p:spTree>
    <p:extLst>
      <p:ext uri="{BB962C8B-B14F-4D97-AF65-F5344CB8AC3E}">
        <p14:creationId xmlns:p14="http://schemas.microsoft.com/office/powerpoint/2010/main" val="1965861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CF95D02-D4C5-4416-A96B-5D54D733277C}" type="slidenum">
              <a:rPr kumimoji="0" lang="en-US" altLang="zh-TW"/>
              <a:pPr>
                <a:defRPr/>
              </a:pPr>
              <a:t>24</a:t>
            </a:fld>
            <a:endParaRPr kumimoji="0" lang="en-US" altLang="zh-TW"/>
          </a:p>
        </p:txBody>
      </p:sp>
      <p:sp>
        <p:nvSpPr>
          <p:cNvPr id="2" name="矩形 1"/>
          <p:cNvSpPr/>
          <p:nvPr/>
        </p:nvSpPr>
        <p:spPr>
          <a:xfrm>
            <a:off x="585043" y="1003165"/>
            <a:ext cx="786384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zh-TW" dirty="0" smtClean="0"/>
          </a:p>
          <a:p>
            <a:endParaRPr lang="zh-TW" altLang="zh-TW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899622"/>
            <a:ext cx="3624846" cy="41890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橢圓 6"/>
          <p:cNvSpPr/>
          <p:nvPr/>
        </p:nvSpPr>
        <p:spPr>
          <a:xfrm>
            <a:off x="2369573" y="5641261"/>
            <a:ext cx="983226" cy="43866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7638" y="1899622"/>
            <a:ext cx="3854710" cy="44567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橢圓 8"/>
          <p:cNvSpPr/>
          <p:nvPr/>
        </p:nvSpPr>
        <p:spPr>
          <a:xfrm>
            <a:off x="7388941" y="5869346"/>
            <a:ext cx="983226" cy="43866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橢圓 9"/>
          <p:cNvSpPr/>
          <p:nvPr/>
        </p:nvSpPr>
        <p:spPr>
          <a:xfrm>
            <a:off x="4516963" y="3453583"/>
            <a:ext cx="983226" cy="43866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向右箭號 2"/>
          <p:cNvSpPr/>
          <p:nvPr/>
        </p:nvSpPr>
        <p:spPr>
          <a:xfrm>
            <a:off x="3890636" y="3900515"/>
            <a:ext cx="1252653" cy="414284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737443" y="1155565"/>
            <a:ext cx="786384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400" dirty="0" smtClean="0"/>
              <a:t>設定</a:t>
            </a:r>
            <a:r>
              <a:rPr lang="en-US" altLang="zh-TW" sz="2400" dirty="0" smtClean="0"/>
              <a:t>Coordinator XBEE</a:t>
            </a:r>
            <a:r>
              <a:rPr lang="zh-TW" altLang="en-US" sz="2400" dirty="0"/>
              <a:t>　</a:t>
            </a:r>
            <a:r>
              <a:rPr lang="en-US" altLang="zh-TW" sz="2400" dirty="0" smtClean="0"/>
              <a:t>COM</a:t>
            </a:r>
            <a:r>
              <a:rPr lang="zh-TW" altLang="en-US" sz="2400" dirty="0" smtClean="0"/>
              <a:t>通訊參數</a:t>
            </a:r>
            <a:endParaRPr lang="zh-TW" altLang="zh-TW" sz="2400" dirty="0"/>
          </a:p>
        </p:txBody>
      </p:sp>
    </p:spTree>
    <p:extLst>
      <p:ext uri="{BB962C8B-B14F-4D97-AF65-F5344CB8AC3E}">
        <p14:creationId xmlns:p14="http://schemas.microsoft.com/office/powerpoint/2010/main" val="3319814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CF95D02-D4C5-4416-A96B-5D54D733277C}" type="slidenum">
              <a:rPr kumimoji="0" lang="en-US" altLang="zh-TW"/>
              <a:pPr>
                <a:defRPr/>
              </a:pPr>
              <a:t>25</a:t>
            </a:fld>
            <a:endParaRPr kumimoji="0" lang="en-US" altLang="zh-TW"/>
          </a:p>
        </p:txBody>
      </p:sp>
      <p:sp>
        <p:nvSpPr>
          <p:cNvPr id="2" name="矩形 1"/>
          <p:cNvSpPr/>
          <p:nvPr/>
        </p:nvSpPr>
        <p:spPr>
          <a:xfrm>
            <a:off x="585043" y="1003165"/>
            <a:ext cx="786384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zh-TW" dirty="0" smtClean="0"/>
          </a:p>
          <a:p>
            <a:endParaRPr lang="zh-TW" altLang="zh-TW" dirty="0"/>
          </a:p>
        </p:txBody>
      </p:sp>
      <p:sp>
        <p:nvSpPr>
          <p:cNvPr id="7" name="橢圓 6"/>
          <p:cNvSpPr/>
          <p:nvPr/>
        </p:nvSpPr>
        <p:spPr>
          <a:xfrm>
            <a:off x="2369573" y="5641261"/>
            <a:ext cx="983226" cy="43866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6619" y="873936"/>
            <a:ext cx="4955978" cy="5907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文字方塊 4"/>
          <p:cNvSpPr txBox="1"/>
          <p:nvPr/>
        </p:nvSpPr>
        <p:spPr>
          <a:xfrm>
            <a:off x="7144735" y="5681088"/>
            <a:ext cx="199926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每個</a:t>
            </a:r>
            <a:r>
              <a:rPr lang="en-US" altLang="zh-TW" dirty="0" smtClean="0"/>
              <a:t>ZIGBEE</a:t>
            </a:r>
            <a:r>
              <a:rPr lang="zh-TW" altLang="en-US" dirty="0" smtClean="0"/>
              <a:t>網路都</a:t>
            </a:r>
            <a:endParaRPr lang="en-US" altLang="zh-TW" dirty="0" smtClean="0"/>
          </a:p>
          <a:p>
            <a:r>
              <a:rPr lang="zh-TW" altLang="en-US" dirty="0" smtClean="0"/>
              <a:t>要有一個且唯一</a:t>
            </a:r>
            <a:endParaRPr lang="en-US" altLang="zh-TW" dirty="0" smtClean="0"/>
          </a:p>
          <a:p>
            <a:r>
              <a:rPr lang="zh-TW" altLang="en-US" dirty="0" smtClean="0"/>
              <a:t>的協調者</a:t>
            </a:r>
            <a:endParaRPr lang="zh-TW" altLang="en-US" dirty="0"/>
          </a:p>
        </p:txBody>
      </p:sp>
      <p:sp>
        <p:nvSpPr>
          <p:cNvPr id="8" name="文字方塊 7"/>
          <p:cNvSpPr txBox="1"/>
          <p:nvPr/>
        </p:nvSpPr>
        <p:spPr>
          <a:xfrm>
            <a:off x="7072374" y="2188922"/>
            <a:ext cx="21439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自定</a:t>
            </a:r>
            <a:r>
              <a:rPr lang="en-US" altLang="zh-TW" dirty="0" smtClean="0"/>
              <a:t>ID</a:t>
            </a:r>
            <a:r>
              <a:rPr lang="zh-TW" altLang="en-US" dirty="0" smtClean="0"/>
              <a:t>及頻道</a:t>
            </a:r>
            <a:r>
              <a:rPr lang="en-US" altLang="zh-TW" dirty="0" smtClean="0"/>
              <a:t>,</a:t>
            </a:r>
          </a:p>
          <a:p>
            <a:r>
              <a:rPr lang="en-US" altLang="zh-TW" dirty="0" smtClean="0"/>
              <a:t>Coordinator</a:t>
            </a:r>
            <a:r>
              <a:rPr lang="zh-TW" altLang="en-US" dirty="0" smtClean="0"/>
              <a:t>要與</a:t>
            </a:r>
            <a:endParaRPr lang="en-US" altLang="zh-TW" dirty="0" smtClean="0"/>
          </a:p>
          <a:p>
            <a:r>
              <a:rPr lang="en-US" altLang="zh-TW" dirty="0" smtClean="0"/>
              <a:t>End Device</a:t>
            </a:r>
            <a:r>
              <a:rPr lang="zh-TW" altLang="en-US" dirty="0" smtClean="0"/>
              <a:t>設定相同</a:t>
            </a:r>
            <a:endParaRPr lang="zh-TW" altLang="en-US" dirty="0"/>
          </a:p>
        </p:txBody>
      </p:sp>
      <p:sp>
        <p:nvSpPr>
          <p:cNvPr id="9" name="文字方塊 8"/>
          <p:cNvSpPr txBox="1"/>
          <p:nvPr/>
        </p:nvSpPr>
        <p:spPr>
          <a:xfrm>
            <a:off x="7058676" y="3999222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允許加入網路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23462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CF95D02-D4C5-4416-A96B-5D54D733277C}" type="slidenum">
              <a:rPr kumimoji="0" lang="en-US" altLang="zh-TW"/>
              <a:pPr>
                <a:defRPr/>
              </a:pPr>
              <a:t>26</a:t>
            </a:fld>
            <a:endParaRPr kumimoji="0" lang="en-US" altLang="zh-TW"/>
          </a:p>
        </p:txBody>
      </p:sp>
      <p:sp>
        <p:nvSpPr>
          <p:cNvPr id="2" name="矩形 1"/>
          <p:cNvSpPr/>
          <p:nvPr/>
        </p:nvSpPr>
        <p:spPr>
          <a:xfrm>
            <a:off x="585043" y="1003165"/>
            <a:ext cx="786384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zh-TW" dirty="0" smtClean="0"/>
          </a:p>
          <a:p>
            <a:endParaRPr lang="zh-TW" altLang="zh-TW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148" y="1059635"/>
            <a:ext cx="5309420" cy="5737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文字方塊 5"/>
          <p:cNvSpPr txBox="1"/>
          <p:nvPr/>
        </p:nvSpPr>
        <p:spPr>
          <a:xfrm>
            <a:off x="7227488" y="3422447"/>
            <a:ext cx="1913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End Device</a:t>
            </a:r>
            <a:r>
              <a:rPr lang="zh-TW" altLang="en-US" dirty="0" smtClean="0"/>
              <a:t>的位址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37592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CF95D02-D4C5-4416-A96B-5D54D733277C}" type="slidenum">
              <a:rPr kumimoji="0" lang="en-US" altLang="zh-TW"/>
              <a:pPr>
                <a:defRPr/>
              </a:pPr>
              <a:t>27</a:t>
            </a:fld>
            <a:endParaRPr kumimoji="0" lang="en-US" altLang="zh-TW"/>
          </a:p>
        </p:txBody>
      </p:sp>
      <p:sp>
        <p:nvSpPr>
          <p:cNvPr id="2" name="矩形 1"/>
          <p:cNvSpPr/>
          <p:nvPr/>
        </p:nvSpPr>
        <p:spPr>
          <a:xfrm>
            <a:off x="585043" y="1003165"/>
            <a:ext cx="786384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zh-TW" dirty="0" smtClean="0"/>
          </a:p>
          <a:p>
            <a:endParaRPr lang="zh-TW" altLang="zh-TW" dirty="0"/>
          </a:p>
        </p:txBody>
      </p:sp>
      <p:sp>
        <p:nvSpPr>
          <p:cNvPr id="7" name="橢圓 6"/>
          <p:cNvSpPr/>
          <p:nvPr/>
        </p:nvSpPr>
        <p:spPr>
          <a:xfrm>
            <a:off x="2369573" y="5641261"/>
            <a:ext cx="983226" cy="43866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8298" y="934406"/>
            <a:ext cx="5230760" cy="58514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圓角矩形 2"/>
          <p:cNvSpPr/>
          <p:nvPr/>
        </p:nvSpPr>
        <p:spPr>
          <a:xfrm>
            <a:off x="5064369" y="2574388"/>
            <a:ext cx="1055077" cy="30948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7089058" y="2544466"/>
            <a:ext cx="955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API</a:t>
            </a:r>
            <a:r>
              <a:rPr lang="zh-TW" altLang="en-US" dirty="0" smtClean="0"/>
              <a:t>格式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05269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CF95D02-D4C5-4416-A96B-5D54D733277C}" type="slidenum">
              <a:rPr kumimoji="0" lang="en-US" altLang="zh-TW"/>
              <a:pPr>
                <a:defRPr/>
              </a:pPr>
              <a:t>28</a:t>
            </a:fld>
            <a:endParaRPr kumimoji="0" lang="en-US" altLang="zh-TW"/>
          </a:p>
        </p:txBody>
      </p:sp>
      <p:sp>
        <p:nvSpPr>
          <p:cNvPr id="2" name="矩形 1"/>
          <p:cNvSpPr/>
          <p:nvPr/>
        </p:nvSpPr>
        <p:spPr>
          <a:xfrm>
            <a:off x="585043" y="1003165"/>
            <a:ext cx="786384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zh-TW" dirty="0" smtClean="0"/>
          </a:p>
          <a:p>
            <a:endParaRPr lang="zh-TW" altLang="zh-TW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2360" y="1003165"/>
            <a:ext cx="5356697" cy="5576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76385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CF95D02-D4C5-4416-A96B-5D54D733277C}" type="slidenum">
              <a:rPr kumimoji="0" lang="en-US" altLang="zh-TW"/>
              <a:pPr>
                <a:defRPr/>
              </a:pPr>
              <a:t>29</a:t>
            </a:fld>
            <a:endParaRPr kumimoji="0" lang="en-US" altLang="zh-TW"/>
          </a:p>
        </p:txBody>
      </p:sp>
      <p:sp>
        <p:nvSpPr>
          <p:cNvPr id="2" name="矩形 1"/>
          <p:cNvSpPr/>
          <p:nvPr/>
        </p:nvSpPr>
        <p:spPr>
          <a:xfrm>
            <a:off x="585043" y="1003165"/>
            <a:ext cx="786384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zh-TW" dirty="0" smtClean="0"/>
          </a:p>
          <a:p>
            <a:endParaRPr lang="zh-TW" altLang="zh-TW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2303" y="2433710"/>
            <a:ext cx="5229319" cy="19232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矩形 6"/>
          <p:cNvSpPr/>
          <p:nvPr/>
        </p:nvSpPr>
        <p:spPr>
          <a:xfrm>
            <a:off x="585043" y="1003165"/>
            <a:ext cx="786384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400" dirty="0" smtClean="0"/>
              <a:t>最後按下</a:t>
            </a:r>
            <a:r>
              <a:rPr lang="en-US" altLang="zh-TW" sz="2400" dirty="0" smtClean="0"/>
              <a:t>Write,</a:t>
            </a:r>
            <a:r>
              <a:rPr lang="zh-TW" altLang="en-US" sz="2400" dirty="0" smtClean="0"/>
              <a:t>將所有設定參數寫入</a:t>
            </a:r>
            <a:r>
              <a:rPr lang="en-US" altLang="zh-TW" sz="2400" dirty="0" smtClean="0"/>
              <a:t>XBEE</a:t>
            </a:r>
            <a:r>
              <a:rPr lang="zh-TW" altLang="en-US" sz="2400" dirty="0" smtClean="0"/>
              <a:t>模組內</a:t>
            </a:r>
            <a:r>
              <a:rPr lang="zh-TW" altLang="en-US" sz="2400" dirty="0"/>
              <a:t>就算</a:t>
            </a:r>
            <a:r>
              <a:rPr lang="zh-TW" altLang="en-US" sz="2400" dirty="0" smtClean="0"/>
              <a:t>完成設定</a:t>
            </a:r>
            <a:endParaRPr lang="zh-TW" altLang="zh-TW" sz="2400" dirty="0"/>
          </a:p>
        </p:txBody>
      </p:sp>
      <p:sp>
        <p:nvSpPr>
          <p:cNvPr id="3" name="圓角矩形 2"/>
          <p:cNvSpPr/>
          <p:nvPr/>
        </p:nvSpPr>
        <p:spPr>
          <a:xfrm>
            <a:off x="3024554" y="2954215"/>
            <a:ext cx="900332" cy="140274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97247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標題 2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Abstract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CF95D02-D4C5-4416-A96B-5D54D733277C}" type="slidenum">
              <a:rPr kumimoji="0" lang="en-US" altLang="zh-TW"/>
              <a:pPr>
                <a:defRPr/>
              </a:pPr>
              <a:t>3</a:t>
            </a:fld>
            <a:endParaRPr kumimoji="0" lang="en-US" altLang="zh-TW"/>
          </a:p>
        </p:txBody>
      </p:sp>
      <p:sp>
        <p:nvSpPr>
          <p:cNvPr id="2" name="矩形 1"/>
          <p:cNvSpPr/>
          <p:nvPr/>
        </p:nvSpPr>
        <p:spPr>
          <a:xfrm>
            <a:off x="585043" y="1003165"/>
            <a:ext cx="7863840" cy="43704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zh-TW" dirty="0" smtClean="0"/>
          </a:p>
          <a:p>
            <a:r>
              <a:rPr lang="zh-TW" altLang="en-US" sz="2000" dirty="0" smtClean="0"/>
              <a:t>為實現簡易的家庭物聯網實驗</a:t>
            </a:r>
            <a:r>
              <a:rPr lang="en-US" altLang="zh-TW" sz="2000" dirty="0" smtClean="0"/>
              <a:t>,</a:t>
            </a:r>
            <a:r>
              <a:rPr lang="zh-TW" altLang="en-US" sz="2000" dirty="0" smtClean="0"/>
              <a:t>而構想規劃以下感測器資訊收集平</a:t>
            </a:r>
            <a:r>
              <a:rPr lang="zh-TW" altLang="en-US" sz="2000" dirty="0" smtClean="0"/>
              <a:t>台</a:t>
            </a:r>
            <a:endParaRPr lang="en-US" altLang="zh-TW" sz="2000" dirty="0" smtClean="0"/>
          </a:p>
          <a:p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000" dirty="0"/>
              <a:t>主</a:t>
            </a:r>
            <a:r>
              <a:rPr lang="zh-TW" altLang="en-US" sz="2000" dirty="0" smtClean="0"/>
              <a:t>要閘道器採用</a:t>
            </a:r>
            <a:r>
              <a:rPr lang="en-US" altLang="zh-TW" sz="2000" dirty="0" smtClean="0"/>
              <a:t>RASPBERRY PI3,</a:t>
            </a:r>
            <a:r>
              <a:rPr lang="zh-TW" altLang="en-US" sz="2000" dirty="0" smtClean="0"/>
              <a:t>對外</a:t>
            </a:r>
            <a:r>
              <a:rPr lang="en-US" altLang="zh-TW" sz="2000" dirty="0"/>
              <a:t>INTERNET</a:t>
            </a:r>
            <a:r>
              <a:rPr lang="zh-TW" altLang="en-US" sz="2000" dirty="0"/>
              <a:t>通</a:t>
            </a:r>
            <a:r>
              <a:rPr lang="zh-TW" altLang="en-US" sz="2000" dirty="0" smtClean="0"/>
              <a:t>訊使用</a:t>
            </a:r>
            <a:r>
              <a:rPr lang="en-US" altLang="zh-TW" sz="2000" dirty="0" smtClean="0"/>
              <a:t>WI-FI,</a:t>
            </a:r>
            <a:r>
              <a:rPr lang="zh-TW" altLang="en-US" sz="2000" dirty="0" smtClean="0"/>
              <a:t>對家庭內的感測器通訊使用</a:t>
            </a:r>
            <a:r>
              <a:rPr lang="en-US" altLang="zh-TW" sz="2000" dirty="0" smtClean="0"/>
              <a:t>RS232</a:t>
            </a:r>
            <a:r>
              <a:rPr lang="zh-TW" altLang="en-US" sz="2000" dirty="0" smtClean="0"/>
              <a:t>或</a:t>
            </a:r>
            <a:r>
              <a:rPr lang="en-US" altLang="zh-TW" sz="2000" dirty="0" smtClean="0"/>
              <a:t>ZIGBEE</a:t>
            </a:r>
            <a:r>
              <a:rPr lang="zh-TW" altLang="en-US" sz="2000" dirty="0" smtClean="0"/>
              <a:t>無線電</a:t>
            </a:r>
            <a:r>
              <a:rPr lang="zh-TW" altLang="en-US" sz="2000" dirty="0"/>
              <a:t>通</a:t>
            </a:r>
            <a:r>
              <a:rPr lang="zh-TW" altLang="en-US" sz="2000" dirty="0" smtClean="0"/>
              <a:t>訊</a:t>
            </a:r>
            <a:endParaRPr lang="en-US" altLang="zh-TW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000" dirty="0" smtClean="0"/>
              <a:t>採集家</a:t>
            </a:r>
            <a:r>
              <a:rPr lang="zh-TW" altLang="en-US" sz="2000" dirty="0" smtClean="0"/>
              <a:t>庭室內</a:t>
            </a:r>
            <a:r>
              <a:rPr lang="zh-TW" altLang="en-US" sz="2000" dirty="0"/>
              <a:t>的溫</a:t>
            </a:r>
            <a:r>
              <a:rPr lang="zh-TW" altLang="en-US" sz="2000" dirty="0" smtClean="0"/>
              <a:t>度</a:t>
            </a:r>
            <a:r>
              <a:rPr lang="en-US" altLang="zh-TW" sz="2000" dirty="0" smtClean="0"/>
              <a:t>/</a:t>
            </a:r>
            <a:r>
              <a:rPr lang="zh-TW" altLang="en-US" sz="2000" dirty="0"/>
              <a:t>溼</a:t>
            </a:r>
            <a:r>
              <a:rPr lang="zh-TW" altLang="en-US" sz="2000" dirty="0" smtClean="0"/>
              <a:t>度</a:t>
            </a:r>
            <a:r>
              <a:rPr lang="zh-TW" altLang="en-US" sz="2000" dirty="0"/>
              <a:t>資</a:t>
            </a:r>
            <a:r>
              <a:rPr lang="zh-TW" altLang="en-US" sz="2000" dirty="0" smtClean="0"/>
              <a:t>訊</a:t>
            </a:r>
            <a:r>
              <a:rPr lang="en-US" altLang="zh-TW" sz="2000" dirty="0" smtClean="0"/>
              <a:t>,</a:t>
            </a:r>
            <a:r>
              <a:rPr lang="zh-TW" altLang="en-US" sz="2000" dirty="0" smtClean="0"/>
              <a:t>使用</a:t>
            </a:r>
            <a:r>
              <a:rPr lang="en-US" altLang="zh-TW" sz="2000" dirty="0" smtClean="0"/>
              <a:t>HTU21D(</a:t>
            </a:r>
            <a:r>
              <a:rPr lang="zh-TW" altLang="en-US" sz="2000" dirty="0" smtClean="0"/>
              <a:t>或</a:t>
            </a:r>
            <a:r>
              <a:rPr lang="en-US" altLang="zh-TW" sz="2000" dirty="0" smtClean="0"/>
              <a:t>DHT11)</a:t>
            </a:r>
            <a:r>
              <a:rPr lang="zh-TW" altLang="en-US" sz="2000" dirty="0" smtClean="0"/>
              <a:t> </a:t>
            </a:r>
            <a:r>
              <a:rPr lang="en-US" altLang="zh-TW" sz="2000" dirty="0" smtClean="0"/>
              <a:t>Sensor</a:t>
            </a:r>
            <a:endParaRPr lang="en-US" altLang="zh-TW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000" dirty="0"/>
              <a:t>採集家</a:t>
            </a:r>
            <a:r>
              <a:rPr lang="zh-TW" altLang="en-US" sz="2000" dirty="0" smtClean="0"/>
              <a:t>庭室內的配電</a:t>
            </a:r>
            <a:r>
              <a:rPr lang="zh-TW" altLang="en-US" sz="2000" dirty="0" smtClean="0"/>
              <a:t>箱電</a:t>
            </a:r>
            <a:r>
              <a:rPr lang="zh-TW" altLang="en-US" sz="2000" dirty="0" smtClean="0"/>
              <a:t>源功率計</a:t>
            </a:r>
            <a:r>
              <a:rPr lang="en-US" altLang="zh-TW" sz="2000" dirty="0" smtClean="0"/>
              <a:t>,</a:t>
            </a:r>
            <a:r>
              <a:rPr lang="zh-TW" altLang="en-US" sz="2000" dirty="0" smtClean="0"/>
              <a:t>可以得到每天的用電量資訊</a:t>
            </a:r>
            <a:endParaRPr lang="en-US" altLang="zh-TW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000" dirty="0"/>
              <a:t>採集家</a:t>
            </a:r>
            <a:r>
              <a:rPr lang="zh-TW" altLang="en-US" sz="2000" dirty="0" smtClean="0"/>
              <a:t>庭戶外</a:t>
            </a:r>
            <a:r>
              <a:rPr lang="zh-TW" altLang="en-US" sz="2000" dirty="0" smtClean="0"/>
              <a:t>的</a:t>
            </a:r>
            <a:r>
              <a:rPr lang="zh-TW" altLang="en-US" sz="2000" dirty="0"/>
              <a:t>空氣品</a:t>
            </a:r>
            <a:r>
              <a:rPr lang="zh-TW" altLang="en-US" sz="2000" dirty="0" smtClean="0"/>
              <a:t>質</a:t>
            </a:r>
            <a:r>
              <a:rPr lang="en-US" altLang="zh-TW" sz="2000" dirty="0" smtClean="0"/>
              <a:t>,</a:t>
            </a:r>
            <a:r>
              <a:rPr lang="zh-TW" altLang="en-US" sz="2000" dirty="0" smtClean="0"/>
              <a:t>採</a:t>
            </a:r>
            <a:r>
              <a:rPr lang="zh-TW" altLang="en-US" sz="2000" dirty="0" smtClean="0"/>
              <a:t>用</a:t>
            </a:r>
            <a:r>
              <a:rPr lang="en-US" altLang="zh-TW" sz="2000" dirty="0" smtClean="0"/>
              <a:t>SHARP </a:t>
            </a:r>
            <a:r>
              <a:rPr lang="zh-TW" altLang="en-US" sz="2000" dirty="0" smtClean="0"/>
              <a:t>粉塵感測器</a:t>
            </a:r>
            <a:r>
              <a:rPr lang="en-US" altLang="zh-TW" sz="2000" dirty="0" smtClean="0"/>
              <a:t>,</a:t>
            </a:r>
            <a:r>
              <a:rPr lang="zh-TW" altLang="en-US" sz="2000" dirty="0" smtClean="0"/>
              <a:t>因放置距離較遠而使用</a:t>
            </a:r>
            <a:r>
              <a:rPr lang="en-US" altLang="zh-TW" sz="2000" dirty="0" smtClean="0"/>
              <a:t>ZIGBEE</a:t>
            </a:r>
            <a:r>
              <a:rPr lang="zh-TW" altLang="en-US" sz="2000" dirty="0" smtClean="0"/>
              <a:t>無線傳輸訊號方</a:t>
            </a:r>
            <a:r>
              <a:rPr lang="zh-TW" altLang="en-US" sz="2000" dirty="0" smtClean="0"/>
              <a:t>式</a:t>
            </a:r>
            <a:endParaRPr lang="en-US" altLang="zh-TW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000" dirty="0" smtClean="0"/>
              <a:t>在</a:t>
            </a:r>
            <a:r>
              <a:rPr lang="en-US" altLang="zh-TW" sz="2000" dirty="0"/>
              <a:t>Dashboard</a:t>
            </a:r>
            <a:r>
              <a:rPr lang="zh-TW" altLang="en-US" sz="2000" dirty="0"/>
              <a:t>顯</a:t>
            </a:r>
            <a:r>
              <a:rPr lang="zh-TW" altLang="en-US" sz="2000" dirty="0" smtClean="0"/>
              <a:t>示所有感</a:t>
            </a:r>
            <a:r>
              <a:rPr lang="zh-TW" altLang="en-US" sz="2000" dirty="0"/>
              <a:t>測到的資</a:t>
            </a:r>
            <a:r>
              <a:rPr lang="zh-TW" altLang="en-US" sz="2000" dirty="0" smtClean="0"/>
              <a:t>訊</a:t>
            </a:r>
            <a:r>
              <a:rPr lang="en-US" altLang="zh-TW" sz="2000" dirty="0" smtClean="0"/>
              <a:t>,</a:t>
            </a:r>
            <a:r>
              <a:rPr lang="zh-TW" altLang="en-US" sz="2000" dirty="0" smtClean="0"/>
              <a:t>將數據可視化</a:t>
            </a:r>
            <a:endParaRPr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069965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CF95D02-D4C5-4416-A96B-5D54D733277C}" type="slidenum">
              <a:rPr kumimoji="0" lang="en-US" altLang="zh-TW"/>
              <a:pPr>
                <a:defRPr/>
              </a:pPr>
              <a:t>30</a:t>
            </a:fld>
            <a:endParaRPr kumimoji="0" lang="en-US" altLang="zh-TW"/>
          </a:p>
        </p:txBody>
      </p:sp>
      <p:sp>
        <p:nvSpPr>
          <p:cNvPr id="2" name="矩形 1"/>
          <p:cNvSpPr/>
          <p:nvPr/>
        </p:nvSpPr>
        <p:spPr>
          <a:xfrm>
            <a:off x="585043" y="1003165"/>
            <a:ext cx="786384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zh-TW" dirty="0" smtClean="0"/>
          </a:p>
          <a:p>
            <a:endParaRPr lang="zh-TW" altLang="zh-TW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3371850" y="962025"/>
            <a:ext cx="2400300" cy="4933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矩形 6"/>
          <p:cNvSpPr/>
          <p:nvPr/>
        </p:nvSpPr>
        <p:spPr>
          <a:xfrm>
            <a:off x="737443" y="1155565"/>
            <a:ext cx="786384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400" dirty="0" smtClean="0"/>
              <a:t>設定完成的</a:t>
            </a:r>
            <a:r>
              <a:rPr lang="en-US" altLang="zh-TW" sz="2400" dirty="0" smtClean="0"/>
              <a:t>Coordinator XBEE</a:t>
            </a:r>
            <a:r>
              <a:rPr lang="zh-TW" altLang="en-US" sz="2400" dirty="0" smtClean="0"/>
              <a:t>模組插入</a:t>
            </a:r>
            <a:r>
              <a:rPr lang="en-US" altLang="zh-TW" sz="2400" dirty="0" smtClean="0"/>
              <a:t>PI3 USB PORT</a:t>
            </a:r>
            <a:endParaRPr lang="zh-TW" altLang="zh-TW" sz="2400" dirty="0"/>
          </a:p>
        </p:txBody>
      </p:sp>
    </p:spTree>
    <p:extLst>
      <p:ext uri="{BB962C8B-B14F-4D97-AF65-F5344CB8AC3E}">
        <p14:creationId xmlns:p14="http://schemas.microsoft.com/office/powerpoint/2010/main" val="1872010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8AB4DDE-E607-41E6-B0A5-68EB49ADA942}" type="slidenum">
              <a:rPr lang="zh-TW" altLang="en-US" smtClean="0"/>
              <a:pPr>
                <a:defRPr/>
              </a:pPr>
              <a:t>31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737443" y="1155565"/>
            <a:ext cx="786384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400" dirty="0" smtClean="0"/>
              <a:t>接下來設定</a:t>
            </a:r>
            <a:r>
              <a:rPr lang="en-US" altLang="zh-TW" sz="2400" dirty="0" smtClean="0"/>
              <a:t>End Device  XBEE</a:t>
            </a:r>
            <a:r>
              <a:rPr lang="zh-TW" altLang="en-US" sz="2400" dirty="0"/>
              <a:t>　</a:t>
            </a:r>
            <a:r>
              <a:rPr lang="en-US" altLang="zh-TW" sz="2400" dirty="0" smtClean="0"/>
              <a:t>COM</a:t>
            </a:r>
            <a:r>
              <a:rPr lang="zh-TW" altLang="en-US" sz="2400" dirty="0" smtClean="0"/>
              <a:t>通訊參數</a:t>
            </a:r>
            <a:endParaRPr lang="zh-TW" altLang="zh-TW" sz="24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42" y="1617230"/>
            <a:ext cx="9031458" cy="4274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69416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8AB4DDE-E607-41E6-B0A5-68EB49ADA942}" type="slidenum">
              <a:rPr lang="zh-TW" altLang="en-US" smtClean="0"/>
              <a:pPr>
                <a:defRPr/>
              </a:pPr>
              <a:t>32</a:t>
            </a:fld>
            <a:endParaRPr lang="zh-TW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4911" y="558995"/>
            <a:ext cx="6734175" cy="527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圓角矩形 5"/>
          <p:cNvSpPr/>
          <p:nvPr/>
        </p:nvSpPr>
        <p:spPr>
          <a:xfrm>
            <a:off x="1069144" y="450165"/>
            <a:ext cx="759656" cy="85813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圓角矩形 1"/>
          <p:cNvSpPr/>
          <p:nvPr/>
        </p:nvSpPr>
        <p:spPr>
          <a:xfrm>
            <a:off x="4304714" y="1308295"/>
            <a:ext cx="1688123" cy="57677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文字方塊 2"/>
          <p:cNvSpPr txBox="1"/>
          <p:nvPr/>
        </p:nvSpPr>
        <p:spPr>
          <a:xfrm>
            <a:off x="6088966" y="1412017"/>
            <a:ext cx="2464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ln>
                  <a:solidFill>
                    <a:schemeClr val="tx1"/>
                  </a:solidFill>
                </a:ln>
              </a:rPr>
              <a:t>與</a:t>
            </a:r>
            <a:r>
              <a:rPr lang="en-US" altLang="zh-TW" dirty="0" smtClean="0">
                <a:ln>
                  <a:solidFill>
                    <a:schemeClr val="tx1"/>
                  </a:solidFill>
                </a:ln>
              </a:rPr>
              <a:t>Coordinator</a:t>
            </a:r>
            <a:r>
              <a:rPr lang="zh-TW" altLang="en-US" dirty="0" smtClean="0">
                <a:ln>
                  <a:solidFill>
                    <a:schemeClr val="tx1"/>
                  </a:solidFill>
                </a:ln>
              </a:rPr>
              <a:t>設定相同</a:t>
            </a:r>
            <a:endParaRPr lang="zh-TW" altLang="en-US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7" name="圓角矩形 6"/>
          <p:cNvSpPr/>
          <p:nvPr/>
        </p:nvSpPr>
        <p:spPr>
          <a:xfrm>
            <a:off x="4304714" y="3071348"/>
            <a:ext cx="1688123" cy="28838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圓角矩形 7"/>
          <p:cNvSpPr/>
          <p:nvPr/>
        </p:nvSpPr>
        <p:spPr>
          <a:xfrm>
            <a:off x="4304714" y="4911871"/>
            <a:ext cx="1688123" cy="28838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/>
          <p:cNvSpPr txBox="1"/>
          <p:nvPr/>
        </p:nvSpPr>
        <p:spPr>
          <a:xfrm>
            <a:off x="6145236" y="4830927"/>
            <a:ext cx="2143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ln>
                  <a:solidFill>
                    <a:schemeClr val="tx1"/>
                  </a:solidFill>
                </a:ln>
              </a:rPr>
              <a:t>End Device</a:t>
            </a:r>
            <a:r>
              <a:rPr lang="zh-TW" altLang="en-US" dirty="0" smtClean="0">
                <a:ln>
                  <a:solidFill>
                    <a:schemeClr val="tx1"/>
                  </a:solidFill>
                </a:ln>
              </a:rPr>
              <a:t>取消此項</a:t>
            </a:r>
            <a:endParaRPr lang="zh-TW" altLang="en-US" dirty="0">
              <a:ln>
                <a:solidFill>
                  <a:schemeClr val="tx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2446058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8AB4DDE-E607-41E6-B0A5-68EB49ADA942}" type="slidenum">
              <a:rPr lang="zh-TW" altLang="en-US" smtClean="0"/>
              <a:pPr>
                <a:defRPr/>
              </a:pPr>
              <a:t>33</a:t>
            </a:fld>
            <a:endParaRPr lang="zh-TW" alt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3488" y="795338"/>
            <a:ext cx="6677025" cy="5267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文字方塊 4"/>
          <p:cNvSpPr txBox="1"/>
          <p:nvPr/>
        </p:nvSpPr>
        <p:spPr>
          <a:xfrm>
            <a:off x="6953937" y="2930078"/>
            <a:ext cx="2002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ln>
                  <a:solidFill>
                    <a:schemeClr val="tx1"/>
                  </a:solidFill>
                </a:ln>
              </a:rPr>
              <a:t>Coordinator</a:t>
            </a:r>
            <a:r>
              <a:rPr lang="zh-TW" altLang="en-US" dirty="0" smtClean="0">
                <a:ln>
                  <a:solidFill>
                    <a:schemeClr val="tx1"/>
                  </a:solidFill>
                </a:ln>
              </a:rPr>
              <a:t>的位址</a:t>
            </a:r>
            <a:endParaRPr lang="zh-TW" altLang="en-US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6" name="圓角矩形 5"/>
          <p:cNvSpPr/>
          <p:nvPr/>
        </p:nvSpPr>
        <p:spPr>
          <a:xfrm>
            <a:off x="4304714" y="2826356"/>
            <a:ext cx="1688123" cy="57677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11368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8AB4DDE-E607-41E6-B0A5-68EB49ADA942}" type="slidenum">
              <a:rPr lang="zh-TW" altLang="en-US" smtClean="0"/>
              <a:pPr>
                <a:defRPr/>
              </a:pPr>
              <a:t>34</a:t>
            </a:fld>
            <a:endParaRPr lang="zh-TW" alt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3488" y="938213"/>
            <a:ext cx="6677025" cy="4981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圓角矩形 4"/>
          <p:cNvSpPr/>
          <p:nvPr/>
        </p:nvSpPr>
        <p:spPr>
          <a:xfrm>
            <a:off x="4304713" y="3797027"/>
            <a:ext cx="1688123" cy="43734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6683816" y="383103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ln>
                  <a:solidFill>
                    <a:schemeClr val="tx1"/>
                  </a:solidFill>
                </a:ln>
              </a:rPr>
              <a:t>傳輸格式</a:t>
            </a:r>
            <a:endParaRPr lang="zh-TW" altLang="en-US" dirty="0">
              <a:ln>
                <a:solidFill>
                  <a:schemeClr val="tx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2600929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8AB4DDE-E607-41E6-B0A5-68EB49ADA942}" type="slidenum">
              <a:rPr lang="zh-TW" altLang="en-US" smtClean="0"/>
              <a:pPr>
                <a:defRPr/>
              </a:pPr>
              <a:t>35</a:t>
            </a:fld>
            <a:endParaRPr lang="zh-TW" alt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1588" y="642938"/>
            <a:ext cx="6600825" cy="557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圓角矩形 4"/>
          <p:cNvSpPr/>
          <p:nvPr/>
        </p:nvSpPr>
        <p:spPr>
          <a:xfrm>
            <a:off x="4385314" y="2311149"/>
            <a:ext cx="1688123" cy="20167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6764417" y="222731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ln>
                  <a:solidFill>
                    <a:schemeClr val="tx1"/>
                  </a:solidFill>
                </a:ln>
              </a:rPr>
              <a:t>電壓取樣</a:t>
            </a:r>
            <a:endParaRPr lang="zh-TW" altLang="en-US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7" name="圓角矩形 6"/>
          <p:cNvSpPr/>
          <p:nvPr/>
        </p:nvSpPr>
        <p:spPr>
          <a:xfrm>
            <a:off x="4385313" y="5040834"/>
            <a:ext cx="1688123" cy="21867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6764417" y="4965505"/>
            <a:ext cx="998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ln>
                  <a:solidFill>
                    <a:schemeClr val="tx1"/>
                  </a:solidFill>
                </a:ln>
              </a:rPr>
              <a:t>I/O </a:t>
            </a:r>
            <a:r>
              <a:rPr lang="zh-TW" altLang="en-US" dirty="0" smtClean="0">
                <a:ln>
                  <a:solidFill>
                    <a:schemeClr val="tx1"/>
                  </a:solidFill>
                </a:ln>
              </a:rPr>
              <a:t>取樣</a:t>
            </a:r>
            <a:endParaRPr lang="zh-TW" altLang="en-US" dirty="0">
              <a:ln>
                <a:solidFill>
                  <a:schemeClr val="tx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2163218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8AB4DDE-E607-41E6-B0A5-68EB49ADA942}" type="slidenum">
              <a:rPr lang="zh-TW" altLang="en-US" smtClean="0"/>
              <a:pPr>
                <a:defRPr/>
              </a:pPr>
              <a:t>36</a:t>
            </a:fld>
            <a:endParaRPr lang="zh-TW" alt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9213" y="1824038"/>
            <a:ext cx="6505575" cy="3209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圓角矩形 4"/>
          <p:cNvSpPr/>
          <p:nvPr/>
        </p:nvSpPr>
        <p:spPr>
          <a:xfrm>
            <a:off x="4385314" y="2227318"/>
            <a:ext cx="1688123" cy="20167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6764417" y="2143487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ln>
                  <a:solidFill>
                    <a:schemeClr val="tx1"/>
                  </a:solidFill>
                </a:ln>
              </a:rPr>
              <a:t>取樣間隔時間</a:t>
            </a:r>
            <a:endParaRPr lang="zh-TW" altLang="en-US" dirty="0">
              <a:ln>
                <a:solidFill>
                  <a:schemeClr val="tx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3957363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CF95D02-D4C5-4416-A96B-5D54D733277C}" type="slidenum">
              <a:rPr kumimoji="0" lang="en-US" altLang="zh-TW"/>
              <a:pPr>
                <a:defRPr/>
              </a:pPr>
              <a:t>37</a:t>
            </a:fld>
            <a:endParaRPr kumimoji="0" lang="en-US" altLang="zh-TW"/>
          </a:p>
        </p:txBody>
      </p:sp>
      <p:sp>
        <p:nvSpPr>
          <p:cNvPr id="2" name="矩形 1"/>
          <p:cNvSpPr/>
          <p:nvPr/>
        </p:nvSpPr>
        <p:spPr>
          <a:xfrm>
            <a:off x="585043" y="1003165"/>
            <a:ext cx="786384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zh-TW" dirty="0" smtClean="0"/>
          </a:p>
          <a:p>
            <a:endParaRPr lang="zh-TW" altLang="zh-TW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2303" y="2433710"/>
            <a:ext cx="5229319" cy="19232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矩形 6"/>
          <p:cNvSpPr/>
          <p:nvPr/>
        </p:nvSpPr>
        <p:spPr>
          <a:xfrm>
            <a:off x="585043" y="1003165"/>
            <a:ext cx="786384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400" dirty="0" smtClean="0"/>
              <a:t>最後按下</a:t>
            </a:r>
            <a:r>
              <a:rPr lang="en-US" altLang="zh-TW" sz="2400" dirty="0" smtClean="0"/>
              <a:t>Write,</a:t>
            </a:r>
            <a:r>
              <a:rPr lang="zh-TW" altLang="en-US" sz="2400" dirty="0" smtClean="0"/>
              <a:t>將所有設定參數寫入</a:t>
            </a:r>
            <a:r>
              <a:rPr lang="en-US" altLang="zh-TW" sz="2400" dirty="0" smtClean="0"/>
              <a:t>XBEE</a:t>
            </a:r>
            <a:r>
              <a:rPr lang="zh-TW" altLang="en-US" sz="2400" dirty="0" smtClean="0"/>
              <a:t>模組內</a:t>
            </a:r>
            <a:r>
              <a:rPr lang="zh-TW" altLang="en-US" sz="2400" dirty="0"/>
              <a:t>就算</a:t>
            </a:r>
            <a:r>
              <a:rPr lang="zh-TW" altLang="en-US" sz="2400" dirty="0" smtClean="0"/>
              <a:t>完成設定</a:t>
            </a:r>
            <a:endParaRPr lang="zh-TW" altLang="zh-TW" sz="2400" dirty="0"/>
          </a:p>
        </p:txBody>
      </p:sp>
      <p:sp>
        <p:nvSpPr>
          <p:cNvPr id="3" name="圓角矩形 2"/>
          <p:cNvSpPr/>
          <p:nvPr/>
        </p:nvSpPr>
        <p:spPr>
          <a:xfrm>
            <a:off x="3024554" y="2954215"/>
            <a:ext cx="900332" cy="140274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92737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標題 21"/>
          <p:cNvSpPr>
            <a:spLocks noGrp="1"/>
          </p:cNvSpPr>
          <p:nvPr>
            <p:ph type="title"/>
          </p:nvPr>
        </p:nvSpPr>
        <p:spPr>
          <a:xfrm>
            <a:off x="457200" y="2180660"/>
            <a:ext cx="8229600" cy="1051435"/>
          </a:xfrm>
        </p:spPr>
        <p:txBody>
          <a:bodyPr/>
          <a:lstStyle/>
          <a:p>
            <a:r>
              <a:rPr lang="en-US" altLang="zh-TW" dirty="0" smtClean="0"/>
              <a:t>XBEE API</a:t>
            </a:r>
            <a:r>
              <a:rPr lang="zh-TW" altLang="en-US" dirty="0" smtClean="0"/>
              <a:t> </a:t>
            </a:r>
            <a:r>
              <a:rPr lang="en-US" altLang="zh-TW" dirty="0" smtClean="0"/>
              <a:t>Frame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CF95D02-D4C5-4416-A96B-5D54D733277C}" type="slidenum">
              <a:rPr kumimoji="0" lang="en-US" altLang="zh-TW"/>
              <a:pPr>
                <a:defRPr/>
              </a:pPr>
              <a:t>38</a:t>
            </a:fld>
            <a:endParaRPr kumimoji="0" lang="en-US" altLang="zh-TW"/>
          </a:p>
        </p:txBody>
      </p:sp>
    </p:spTree>
    <p:extLst>
      <p:ext uri="{BB962C8B-B14F-4D97-AF65-F5344CB8AC3E}">
        <p14:creationId xmlns:p14="http://schemas.microsoft.com/office/powerpoint/2010/main" val="1661298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CF95D02-D4C5-4416-A96B-5D54D733277C}" type="slidenum">
              <a:rPr kumimoji="0" lang="en-US" altLang="zh-TW"/>
              <a:pPr>
                <a:defRPr/>
              </a:pPr>
              <a:t>39</a:t>
            </a:fld>
            <a:endParaRPr kumimoji="0" lang="en-US" altLang="zh-TW"/>
          </a:p>
        </p:txBody>
      </p:sp>
      <p:sp>
        <p:nvSpPr>
          <p:cNvPr id="5" name="文字方塊 4"/>
          <p:cNvSpPr txBox="1"/>
          <p:nvPr/>
        </p:nvSpPr>
        <p:spPr>
          <a:xfrm>
            <a:off x="457200" y="1595021"/>
            <a:ext cx="8440056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 smtClean="0"/>
              <a:t>收到的封</a:t>
            </a:r>
            <a:r>
              <a:rPr lang="zh-TW" altLang="en-US" sz="2400" dirty="0" smtClean="0"/>
              <a:t>包內容</a:t>
            </a:r>
            <a:r>
              <a:rPr lang="en-US" altLang="zh-TW" sz="2400" dirty="0" smtClean="0"/>
              <a:t>:</a:t>
            </a:r>
            <a:endParaRPr lang="en-US" altLang="zh-TW" sz="2400" dirty="0" smtClean="0"/>
          </a:p>
          <a:p>
            <a:r>
              <a:rPr lang="en-US" altLang="zh-TW" sz="2400" dirty="0" smtClean="0">
                <a:solidFill>
                  <a:srgbClr val="FF0000"/>
                </a:solidFill>
              </a:rPr>
              <a:t>7E</a:t>
            </a:r>
            <a:r>
              <a:rPr lang="en-US" altLang="zh-TW" sz="2400" dirty="0" smtClean="0"/>
              <a:t>,</a:t>
            </a:r>
            <a:r>
              <a:rPr lang="en-US" altLang="zh-TW" sz="2400" dirty="0" smtClean="0">
                <a:solidFill>
                  <a:srgbClr val="7030A0"/>
                </a:solidFill>
              </a:rPr>
              <a:t>00,12</a:t>
            </a:r>
            <a:r>
              <a:rPr lang="en-US" altLang="zh-TW" sz="2400" dirty="0" smtClean="0"/>
              <a:t>,</a:t>
            </a:r>
            <a:r>
              <a:rPr lang="en-US" altLang="zh-TW" sz="2400" dirty="0" smtClean="0">
                <a:solidFill>
                  <a:srgbClr val="FF0000"/>
                </a:solidFill>
              </a:rPr>
              <a:t>92</a:t>
            </a:r>
            <a:r>
              <a:rPr lang="en-US" altLang="zh-TW" sz="2400" dirty="0" smtClean="0"/>
              <a:t>,</a:t>
            </a:r>
            <a:r>
              <a:rPr lang="en-US" altLang="zh-TW" sz="2400" dirty="0" smtClean="0">
                <a:solidFill>
                  <a:srgbClr val="7030A0"/>
                </a:solidFill>
              </a:rPr>
              <a:t>0,13,A2</a:t>
            </a:r>
            <a:r>
              <a:rPr lang="en-US" altLang="zh-TW" sz="2400" dirty="0" smtClean="0"/>
              <a:t>,</a:t>
            </a:r>
            <a:r>
              <a:rPr lang="en-US" altLang="zh-TW" sz="2400" dirty="0" smtClean="0">
                <a:solidFill>
                  <a:srgbClr val="FF0000"/>
                </a:solidFill>
              </a:rPr>
              <a:t>0,43,78,FF,79,</a:t>
            </a:r>
            <a:r>
              <a:rPr lang="en-US" altLang="zh-TW" sz="2400" dirty="0" smtClean="0">
                <a:solidFill>
                  <a:srgbClr val="7030A0"/>
                </a:solidFill>
              </a:rPr>
              <a:t>36,6A,</a:t>
            </a:r>
            <a:r>
              <a:rPr lang="en-US" altLang="zh-TW" sz="2400" dirty="0" smtClean="0">
                <a:solidFill>
                  <a:srgbClr val="FF0000"/>
                </a:solidFill>
              </a:rPr>
              <a:t>01</a:t>
            </a:r>
            <a:r>
              <a:rPr lang="en-US" altLang="zh-TW" sz="2400" dirty="0" smtClean="0">
                <a:solidFill>
                  <a:srgbClr val="7030A0"/>
                </a:solidFill>
              </a:rPr>
              <a:t>,01,</a:t>
            </a:r>
            <a:r>
              <a:rPr lang="en-US" altLang="zh-TW" sz="2400" dirty="0" smtClean="0">
                <a:solidFill>
                  <a:srgbClr val="FF0000"/>
                </a:solidFill>
              </a:rPr>
              <a:t>00,10</a:t>
            </a:r>
            <a:r>
              <a:rPr lang="en-US" altLang="zh-TW" sz="2400" dirty="0" smtClean="0">
                <a:solidFill>
                  <a:srgbClr val="7030A0"/>
                </a:solidFill>
              </a:rPr>
              <a:t>,00,</a:t>
            </a:r>
            <a:r>
              <a:rPr lang="en-US" altLang="zh-TW" sz="2400" dirty="0" smtClean="0">
                <a:solidFill>
                  <a:srgbClr val="FF0000"/>
                </a:solidFill>
              </a:rPr>
              <a:t>00,10,</a:t>
            </a:r>
            <a:r>
              <a:rPr lang="en-US" altLang="zh-TW" sz="2400" dirty="0" smtClean="0">
                <a:solidFill>
                  <a:srgbClr val="7030A0"/>
                </a:solidFill>
              </a:rPr>
              <a:t>CE</a:t>
            </a:r>
          </a:p>
          <a:p>
            <a:endParaRPr lang="en-US" altLang="zh-TW" sz="2400" dirty="0" smtClean="0"/>
          </a:p>
          <a:p>
            <a:r>
              <a:rPr lang="zh-TW" altLang="en-US" sz="2400" dirty="0" smtClean="0"/>
              <a:t>欄位</a:t>
            </a:r>
            <a:r>
              <a:rPr lang="en-US" altLang="zh-TW" sz="2400" dirty="0" smtClean="0"/>
              <a:t>Byte</a:t>
            </a:r>
            <a:r>
              <a:rPr lang="zh-TW" altLang="en-US" sz="2400" dirty="0" smtClean="0"/>
              <a:t>用途解釋</a:t>
            </a:r>
            <a:r>
              <a:rPr lang="en-US" altLang="zh-TW" sz="2400" dirty="0" smtClean="0"/>
              <a:t>:</a:t>
            </a:r>
            <a:endParaRPr lang="en-US" altLang="zh-TW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400" dirty="0"/>
              <a:t>7E:START BYTE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400" dirty="0"/>
              <a:t>0012:Data Length,</a:t>
            </a:r>
            <a:r>
              <a:rPr lang="zh-TW" altLang="en-US" sz="2400" dirty="0"/>
              <a:t>資料欄位長度</a:t>
            </a:r>
            <a:r>
              <a:rPr lang="en-US" altLang="zh-TW" sz="2400" dirty="0"/>
              <a:t>,</a:t>
            </a:r>
            <a:r>
              <a:rPr lang="zh-TW" altLang="en-US" sz="2400" dirty="0"/>
              <a:t>不包含</a:t>
            </a:r>
            <a:r>
              <a:rPr lang="en-US" altLang="zh-TW" sz="2400" dirty="0"/>
              <a:t>Start Byte</a:t>
            </a:r>
            <a:r>
              <a:rPr lang="zh-TW" altLang="en-US" sz="2400" dirty="0"/>
              <a:t>，</a:t>
            </a:r>
            <a:r>
              <a:rPr lang="en-US" altLang="zh-TW" sz="2400" dirty="0"/>
              <a:t>Data Length Byte</a:t>
            </a:r>
            <a:r>
              <a:rPr lang="zh-TW" altLang="en-US" sz="2400" dirty="0"/>
              <a:t>本身及</a:t>
            </a:r>
            <a:r>
              <a:rPr lang="en-US" altLang="zh-TW" sz="2400" dirty="0"/>
              <a:t>Checksum Byte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400" dirty="0"/>
              <a:t>92:Frame Type,</a:t>
            </a:r>
            <a:r>
              <a:rPr lang="zh-TW" altLang="en-US" sz="2400" dirty="0"/>
              <a:t>代表此筆</a:t>
            </a:r>
            <a:r>
              <a:rPr lang="en-US" altLang="zh-TW" sz="2400" dirty="0"/>
              <a:t>API Frame</a:t>
            </a:r>
            <a:r>
              <a:rPr lang="zh-TW" altLang="en-US" sz="2400" dirty="0"/>
              <a:t>的用途功能</a:t>
            </a:r>
            <a:r>
              <a:rPr lang="en-US" altLang="zh-TW" sz="2400" dirty="0"/>
              <a:t>,92</a:t>
            </a:r>
            <a:r>
              <a:rPr lang="zh-TW" altLang="en-US" sz="2400" dirty="0"/>
              <a:t>為資料取樣功能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400" dirty="0" smtClean="0"/>
              <a:t>0013A2:</a:t>
            </a:r>
            <a:r>
              <a:rPr lang="en-US" altLang="zh-TW" sz="2400" dirty="0" smtClean="0">
                <a:latin typeface="+mn-ea"/>
                <a:ea typeface="+mn-ea"/>
              </a:rPr>
              <a:t>XBEE</a:t>
            </a:r>
            <a:r>
              <a:rPr lang="zh-TW" altLang="en-US" sz="2400" dirty="0" smtClean="0">
                <a:latin typeface="+mn-ea"/>
                <a:ea typeface="+mn-ea"/>
              </a:rPr>
              <a:t>有</a:t>
            </a:r>
            <a:r>
              <a:rPr lang="en-US" altLang="zh-TW" sz="2400" dirty="0">
                <a:latin typeface="+mn-ea"/>
                <a:ea typeface="+mn-ea"/>
              </a:rPr>
              <a:t>64</a:t>
            </a:r>
            <a:r>
              <a:rPr lang="zh-TW" altLang="en-US" sz="2400" dirty="0">
                <a:latin typeface="+mn-ea"/>
                <a:ea typeface="+mn-ea"/>
              </a:rPr>
              <a:t>位元（</a:t>
            </a:r>
            <a:r>
              <a:rPr lang="en-US" altLang="zh-TW" sz="2400" dirty="0">
                <a:latin typeface="+mn-ea"/>
                <a:ea typeface="+mn-ea"/>
              </a:rPr>
              <a:t>MAC</a:t>
            </a:r>
            <a:r>
              <a:rPr lang="zh-TW" altLang="en-US" sz="2400" dirty="0">
                <a:latin typeface="+mn-ea"/>
                <a:ea typeface="+mn-ea"/>
              </a:rPr>
              <a:t>位址）和</a:t>
            </a:r>
            <a:r>
              <a:rPr lang="en-US" altLang="zh-TW" sz="2400" dirty="0">
                <a:latin typeface="+mn-ea"/>
                <a:ea typeface="+mn-ea"/>
              </a:rPr>
              <a:t>16</a:t>
            </a:r>
            <a:r>
              <a:rPr lang="zh-TW" altLang="en-US" sz="2400" dirty="0">
                <a:latin typeface="+mn-ea"/>
                <a:ea typeface="+mn-ea"/>
              </a:rPr>
              <a:t>位元（自訂位址）兩種格式</a:t>
            </a:r>
            <a:r>
              <a:rPr lang="zh-TW" altLang="en-US" sz="2400" dirty="0" smtClean="0">
                <a:latin typeface="+mn-ea"/>
                <a:ea typeface="+mn-ea"/>
              </a:rPr>
              <a:t>。</a:t>
            </a:r>
            <a:r>
              <a:rPr lang="en-US" altLang="zh-TW" sz="2400" dirty="0" smtClean="0">
                <a:latin typeface="+mn-ea"/>
                <a:ea typeface="+mn-ea"/>
              </a:rPr>
              <a:t>MAC</a:t>
            </a:r>
            <a:r>
              <a:rPr lang="zh-TW" altLang="en-US" sz="2400" dirty="0">
                <a:latin typeface="+mn-ea"/>
                <a:ea typeface="+mn-ea"/>
              </a:rPr>
              <a:t>位址分成高（</a:t>
            </a:r>
            <a:r>
              <a:rPr lang="en-US" altLang="zh-TW" sz="2400" dirty="0">
                <a:latin typeface="+mn-ea"/>
                <a:ea typeface="+mn-ea"/>
              </a:rPr>
              <a:t>High</a:t>
            </a:r>
            <a:r>
              <a:rPr lang="zh-TW" altLang="en-US" sz="2400" dirty="0" smtClean="0">
                <a:latin typeface="+mn-ea"/>
                <a:ea typeface="+mn-ea"/>
              </a:rPr>
              <a:t>）</a:t>
            </a:r>
            <a:r>
              <a:rPr lang="en-US" altLang="zh-TW" sz="2400" dirty="0" smtClean="0">
                <a:latin typeface="+mn-ea"/>
                <a:ea typeface="+mn-ea"/>
              </a:rPr>
              <a:t>,</a:t>
            </a:r>
            <a:r>
              <a:rPr lang="zh-TW" altLang="en-US" sz="2400" dirty="0" smtClean="0">
                <a:latin typeface="+mn-ea"/>
                <a:ea typeface="+mn-ea"/>
              </a:rPr>
              <a:t>低</a:t>
            </a:r>
            <a:r>
              <a:rPr lang="zh-TW" altLang="en-US" sz="2400" dirty="0">
                <a:latin typeface="+mn-ea"/>
                <a:ea typeface="+mn-ea"/>
              </a:rPr>
              <a:t>（</a:t>
            </a:r>
            <a:r>
              <a:rPr lang="en-US" altLang="zh-TW" sz="2400" dirty="0">
                <a:latin typeface="+mn-ea"/>
                <a:ea typeface="+mn-ea"/>
              </a:rPr>
              <a:t>Low</a:t>
            </a:r>
            <a:r>
              <a:rPr lang="zh-TW" altLang="en-US" sz="2400" dirty="0">
                <a:latin typeface="+mn-ea"/>
                <a:ea typeface="+mn-ea"/>
              </a:rPr>
              <a:t>）兩部</a:t>
            </a:r>
            <a:r>
              <a:rPr lang="zh-TW" altLang="en-US" sz="2400" dirty="0" smtClean="0">
                <a:latin typeface="+mn-ea"/>
                <a:ea typeface="+mn-ea"/>
              </a:rPr>
              <a:t>份</a:t>
            </a:r>
            <a:r>
              <a:rPr lang="en-US" altLang="zh-TW" sz="2400" dirty="0" smtClean="0">
                <a:latin typeface="+mn-ea"/>
                <a:ea typeface="+mn-ea"/>
              </a:rPr>
              <a:t>,</a:t>
            </a:r>
            <a:r>
              <a:rPr lang="zh-TW" altLang="en-US" sz="2400" dirty="0" smtClean="0">
                <a:latin typeface="+mn-ea"/>
                <a:ea typeface="+mn-ea"/>
              </a:rPr>
              <a:t>高</a:t>
            </a:r>
            <a:r>
              <a:rPr lang="zh-TW" altLang="en-US" sz="2400" dirty="0">
                <a:latin typeface="+mn-ea"/>
                <a:ea typeface="+mn-ea"/>
              </a:rPr>
              <a:t>位址一定是</a:t>
            </a:r>
            <a:r>
              <a:rPr lang="en-US" altLang="zh-TW" sz="2400" dirty="0" smtClean="0">
                <a:latin typeface="+mn-ea"/>
                <a:ea typeface="+mn-ea"/>
              </a:rPr>
              <a:t>0013A200</a:t>
            </a:r>
            <a:endParaRPr lang="en-US" altLang="zh-TW" sz="2400" dirty="0">
              <a:latin typeface="+mn-ea"/>
              <a:ea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400" dirty="0" smtClean="0"/>
              <a:t>004378FF79:366A:64Bit Address</a:t>
            </a:r>
            <a:r>
              <a:rPr lang="zh-TW" altLang="en-US" sz="2400" dirty="0" smtClean="0"/>
              <a:t>低</a:t>
            </a:r>
            <a:r>
              <a:rPr lang="zh-TW" altLang="en-US" sz="2400" dirty="0"/>
              <a:t>位</a:t>
            </a:r>
            <a:r>
              <a:rPr lang="zh-TW" altLang="en-US" sz="2400" dirty="0" smtClean="0"/>
              <a:t>址</a:t>
            </a:r>
            <a:endParaRPr lang="en-US" altLang="zh-TW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400" dirty="0"/>
              <a:t>366A:16Bit </a:t>
            </a:r>
            <a:r>
              <a:rPr lang="en-US" altLang="zh-TW" sz="2400" dirty="0" smtClean="0"/>
              <a:t>Address</a:t>
            </a:r>
            <a:endParaRPr lang="en-US" altLang="zh-TW" sz="2400" dirty="0"/>
          </a:p>
        </p:txBody>
      </p:sp>
      <p:sp>
        <p:nvSpPr>
          <p:cNvPr id="9" name="矩形 8"/>
          <p:cNvSpPr/>
          <p:nvPr/>
        </p:nvSpPr>
        <p:spPr>
          <a:xfrm>
            <a:off x="457200" y="559304"/>
            <a:ext cx="786384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400" dirty="0"/>
              <a:t>連接於</a:t>
            </a:r>
            <a:r>
              <a:rPr lang="en-US" altLang="zh-TW" sz="2400" dirty="0"/>
              <a:t>PI3</a:t>
            </a:r>
            <a:r>
              <a:rPr lang="zh-TW" altLang="en-US" sz="2400" dirty="0"/>
              <a:t>的</a:t>
            </a:r>
            <a:r>
              <a:rPr lang="en-US" altLang="zh-TW" sz="2400" dirty="0"/>
              <a:t>Coordinator</a:t>
            </a:r>
            <a:r>
              <a:rPr lang="zh-TW" altLang="en-US" sz="2400" dirty="0"/>
              <a:t>接收到</a:t>
            </a:r>
            <a:r>
              <a:rPr lang="en-US" altLang="zh-TW" sz="2400" dirty="0"/>
              <a:t>End Device(Sensor </a:t>
            </a:r>
            <a:r>
              <a:rPr lang="en-US" altLang="zh-TW" sz="2400" dirty="0" smtClean="0"/>
              <a:t>Node</a:t>
            </a:r>
            <a:r>
              <a:rPr lang="en-US" altLang="zh-TW" sz="2400" dirty="0"/>
              <a:t>)</a:t>
            </a:r>
            <a:r>
              <a:rPr lang="zh-TW" altLang="en-US" sz="2400" dirty="0"/>
              <a:t>的封</a:t>
            </a:r>
            <a:r>
              <a:rPr lang="zh-TW" altLang="en-US" sz="2400" dirty="0" smtClean="0"/>
              <a:t>包解</a:t>
            </a:r>
            <a:r>
              <a:rPr lang="zh-TW" altLang="en-US" sz="2400" dirty="0"/>
              <a:t>說</a:t>
            </a:r>
            <a:r>
              <a:rPr lang="zh-TW" altLang="en-US" sz="2400" dirty="0" smtClean="0"/>
              <a:t>如下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804228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CF95D02-D4C5-4416-A96B-5D54D733277C}" type="slidenum">
              <a:rPr kumimoji="0" lang="en-US" altLang="zh-TW"/>
              <a:pPr>
                <a:defRPr/>
              </a:pPr>
              <a:t>4</a:t>
            </a:fld>
            <a:endParaRPr kumimoji="0" lang="en-US" altLang="zh-TW"/>
          </a:p>
        </p:txBody>
      </p:sp>
      <p:sp>
        <p:nvSpPr>
          <p:cNvPr id="2" name="矩形 1"/>
          <p:cNvSpPr/>
          <p:nvPr/>
        </p:nvSpPr>
        <p:spPr>
          <a:xfrm>
            <a:off x="587252" y="796687"/>
            <a:ext cx="786384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US" altLang="zh-TW" dirty="0" smtClean="0"/>
          </a:p>
          <a:p>
            <a:r>
              <a:rPr lang="zh-TW" altLang="en-US" sz="2400" dirty="0" smtClean="0"/>
              <a:t>家庭物聯網實驗架構圖</a:t>
            </a:r>
            <a:endParaRPr lang="en-US" altLang="zh-TW" sz="2400" dirty="0" smtClean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639" y="2196930"/>
            <a:ext cx="8780206" cy="44398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7759" y="4671844"/>
            <a:ext cx="1425677" cy="10788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文字方塊 5"/>
          <p:cNvSpPr txBox="1"/>
          <p:nvPr/>
        </p:nvSpPr>
        <p:spPr>
          <a:xfrm>
            <a:off x="2194799" y="3706171"/>
            <a:ext cx="14285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HTU21D</a:t>
            </a:r>
          </a:p>
          <a:p>
            <a:r>
              <a:rPr lang="zh-TW" altLang="en-US" dirty="0" smtClean="0"/>
              <a:t>濕度</a:t>
            </a:r>
            <a:r>
              <a:rPr lang="en-US" altLang="zh-TW" dirty="0" smtClean="0"/>
              <a:t>/</a:t>
            </a:r>
            <a:r>
              <a:rPr lang="zh-TW" altLang="en-US" dirty="0" smtClean="0"/>
              <a:t>溫度計</a:t>
            </a:r>
            <a:endParaRPr lang="zh-TW" altLang="en-US" dirty="0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8232" y="4400055"/>
            <a:ext cx="1429464" cy="12485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6155" y="4369212"/>
            <a:ext cx="825684" cy="8062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文字方塊 12"/>
          <p:cNvSpPr txBox="1"/>
          <p:nvPr/>
        </p:nvSpPr>
        <p:spPr>
          <a:xfrm>
            <a:off x="7897094" y="4516177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電源消耗</a:t>
            </a:r>
            <a:endParaRPr lang="en-US" altLang="zh-TW" dirty="0" smtClean="0"/>
          </a:p>
          <a:p>
            <a:r>
              <a:rPr lang="zh-TW" altLang="en-US" dirty="0" smtClean="0"/>
              <a:t>感測器</a:t>
            </a:r>
            <a:endParaRPr lang="zh-TW" altLang="en-US" dirty="0"/>
          </a:p>
        </p:txBody>
      </p:sp>
      <p:sp>
        <p:nvSpPr>
          <p:cNvPr id="14" name="文字方塊 13"/>
          <p:cNvSpPr txBox="1"/>
          <p:nvPr/>
        </p:nvSpPr>
        <p:spPr>
          <a:xfrm>
            <a:off x="5775032" y="2365837"/>
            <a:ext cx="18004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SHARP GP2Y10</a:t>
            </a:r>
          </a:p>
          <a:p>
            <a:r>
              <a:rPr lang="zh-TW" altLang="en-US" dirty="0" smtClean="0"/>
              <a:t>空氣品質感測器</a:t>
            </a:r>
            <a:endParaRPr lang="zh-TW" altLang="en-US" dirty="0"/>
          </a:p>
        </p:txBody>
      </p: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7512" y="3143276"/>
            <a:ext cx="2019300" cy="571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1220" y="3038168"/>
            <a:ext cx="1154642" cy="8503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向下箭號 2"/>
          <p:cNvSpPr/>
          <p:nvPr/>
        </p:nvSpPr>
        <p:spPr>
          <a:xfrm>
            <a:off x="4845216" y="3910356"/>
            <a:ext cx="418300" cy="566871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向下箭號 14"/>
          <p:cNvSpPr/>
          <p:nvPr/>
        </p:nvSpPr>
        <p:spPr>
          <a:xfrm rot="5400000">
            <a:off x="6152320" y="4830560"/>
            <a:ext cx="418300" cy="566871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7" name="文字方塊 6"/>
          <p:cNvSpPr txBox="1"/>
          <p:nvPr/>
        </p:nvSpPr>
        <p:spPr>
          <a:xfrm>
            <a:off x="6092922" y="5279299"/>
            <a:ext cx="763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RS232</a:t>
            </a:r>
            <a:endParaRPr lang="zh-TW" altLang="en-US" dirty="0"/>
          </a:p>
        </p:txBody>
      </p:sp>
      <p:sp>
        <p:nvSpPr>
          <p:cNvPr id="17" name="向下箭號 16"/>
          <p:cNvSpPr/>
          <p:nvPr/>
        </p:nvSpPr>
        <p:spPr>
          <a:xfrm rot="16200000">
            <a:off x="4138795" y="4765058"/>
            <a:ext cx="418300" cy="566871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8" name="文字方塊 17"/>
          <p:cNvSpPr txBox="1"/>
          <p:nvPr/>
        </p:nvSpPr>
        <p:spPr>
          <a:xfrm>
            <a:off x="4036348" y="5303450"/>
            <a:ext cx="482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I2C</a:t>
            </a:r>
            <a:endParaRPr lang="zh-TW" altLang="en-US" dirty="0"/>
          </a:p>
        </p:txBody>
      </p:sp>
      <p:sp>
        <p:nvSpPr>
          <p:cNvPr id="19" name="文字方塊 18"/>
          <p:cNvSpPr txBox="1"/>
          <p:nvPr/>
        </p:nvSpPr>
        <p:spPr>
          <a:xfrm>
            <a:off x="5232931" y="3910356"/>
            <a:ext cx="845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ZIGBEE</a:t>
            </a:r>
            <a:endParaRPr lang="zh-TW" altLang="en-US" dirty="0"/>
          </a:p>
        </p:txBody>
      </p:sp>
      <p:sp>
        <p:nvSpPr>
          <p:cNvPr id="8" name="雲朵形圖說文字 7"/>
          <p:cNvSpPr/>
          <p:nvPr/>
        </p:nvSpPr>
        <p:spPr>
          <a:xfrm>
            <a:off x="0" y="1790414"/>
            <a:ext cx="1946787" cy="813031"/>
          </a:xfrm>
          <a:prstGeom prst="cloudCallou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雲端</a:t>
            </a:r>
            <a:endParaRPr lang="zh-TW" altLang="en-US" dirty="0"/>
          </a:p>
        </p:txBody>
      </p:sp>
      <p:cxnSp>
        <p:nvCxnSpPr>
          <p:cNvPr id="10" name="弧形接點 9"/>
          <p:cNvCxnSpPr>
            <a:stCxn id="8" idx="2"/>
          </p:cNvCxnSpPr>
          <p:nvPr/>
        </p:nvCxnSpPr>
        <p:spPr>
          <a:xfrm>
            <a:off x="1945165" y="2196930"/>
            <a:ext cx="2762161" cy="2520424"/>
          </a:xfrm>
          <a:prstGeom prst="curvedConnector3">
            <a:avLst>
              <a:gd name="adj1" fmla="val 50000"/>
            </a:avLst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文字方塊 25"/>
          <p:cNvSpPr txBox="1"/>
          <p:nvPr/>
        </p:nvSpPr>
        <p:spPr>
          <a:xfrm>
            <a:off x="2428323" y="2958610"/>
            <a:ext cx="1682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MQTT</a:t>
            </a:r>
            <a:r>
              <a:rPr lang="zh-TW" altLang="en-US" dirty="0" smtClean="0"/>
              <a:t>通訊協定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96490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CF95D02-D4C5-4416-A96B-5D54D733277C}" type="slidenum">
              <a:rPr kumimoji="0" lang="en-US" altLang="zh-TW"/>
              <a:pPr>
                <a:defRPr/>
              </a:pPr>
              <a:t>40</a:t>
            </a:fld>
            <a:endParaRPr kumimoji="0" lang="en-US" altLang="zh-TW"/>
          </a:p>
        </p:txBody>
      </p:sp>
      <p:sp>
        <p:nvSpPr>
          <p:cNvPr id="5" name="文字方塊 4"/>
          <p:cNvSpPr txBox="1"/>
          <p:nvPr/>
        </p:nvSpPr>
        <p:spPr>
          <a:xfrm>
            <a:off x="378542" y="3404454"/>
            <a:ext cx="844005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400" dirty="0"/>
              <a:t>01:Receive Option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400" dirty="0"/>
              <a:t>01:Don't care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400" dirty="0"/>
              <a:t>0010:Digital Mask,</a:t>
            </a:r>
            <a:r>
              <a:rPr lang="zh-TW" altLang="en-US" sz="2400" dirty="0"/>
              <a:t>設定</a:t>
            </a:r>
            <a:r>
              <a:rPr lang="en-US" altLang="zh-TW" sz="2400" dirty="0"/>
              <a:t>XBEE</a:t>
            </a:r>
            <a:r>
              <a:rPr lang="zh-TW" altLang="en-US" sz="2400" dirty="0"/>
              <a:t>模組欲作用的數位</a:t>
            </a:r>
            <a:r>
              <a:rPr lang="en-US" altLang="zh-TW" sz="2400" dirty="0"/>
              <a:t>IO</a:t>
            </a:r>
            <a:r>
              <a:rPr lang="zh-TW" altLang="en-US" sz="2400" dirty="0"/>
              <a:t>腳位</a:t>
            </a:r>
            <a:r>
              <a:rPr lang="en-US" altLang="zh-TW" sz="2400" dirty="0"/>
              <a:t>(</a:t>
            </a:r>
            <a:r>
              <a:rPr lang="zh-TW" altLang="en-US" sz="2400" dirty="0"/>
              <a:t>參考下圖解說</a:t>
            </a:r>
            <a:r>
              <a:rPr lang="en-US" altLang="zh-TW" sz="2400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400" dirty="0"/>
              <a:t>00:Analog Mask,</a:t>
            </a:r>
            <a:r>
              <a:rPr lang="zh-TW" altLang="en-US" sz="2400" dirty="0"/>
              <a:t>設定</a:t>
            </a:r>
            <a:r>
              <a:rPr lang="en-US" altLang="zh-TW" sz="2400" dirty="0"/>
              <a:t>XBEE</a:t>
            </a:r>
            <a:r>
              <a:rPr lang="zh-TW" altLang="en-US" sz="2400" dirty="0"/>
              <a:t>模組欲作用的類比</a:t>
            </a:r>
            <a:r>
              <a:rPr lang="en-US" altLang="zh-TW" sz="2400" dirty="0"/>
              <a:t>Input</a:t>
            </a:r>
            <a:r>
              <a:rPr lang="zh-TW" altLang="en-US" sz="2400" dirty="0"/>
              <a:t>腳位</a:t>
            </a:r>
            <a:r>
              <a:rPr lang="en-US" altLang="zh-TW" sz="2400" dirty="0"/>
              <a:t>(</a:t>
            </a:r>
            <a:r>
              <a:rPr lang="zh-TW" altLang="en-US" sz="2400" dirty="0"/>
              <a:t>參考下圖解說</a:t>
            </a:r>
            <a:r>
              <a:rPr lang="en-US" altLang="zh-TW" sz="2400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400" dirty="0"/>
              <a:t>0010:</a:t>
            </a:r>
            <a:r>
              <a:rPr lang="zh-TW" altLang="en-US" sz="2400" dirty="0"/>
              <a:t>取樣的數位</a:t>
            </a:r>
            <a:r>
              <a:rPr lang="en-US" altLang="zh-TW" sz="2400" dirty="0"/>
              <a:t>IO</a:t>
            </a:r>
            <a:r>
              <a:rPr lang="zh-TW" altLang="en-US" sz="2400" dirty="0"/>
              <a:t>資料</a:t>
            </a:r>
            <a:r>
              <a:rPr lang="en-US" altLang="zh-TW" sz="2400" dirty="0"/>
              <a:t>(</a:t>
            </a:r>
            <a:r>
              <a:rPr lang="zh-TW" altLang="en-US" sz="2400" dirty="0"/>
              <a:t>相對應</a:t>
            </a:r>
            <a:r>
              <a:rPr lang="en-US" altLang="zh-TW" sz="2400" dirty="0"/>
              <a:t>Digital Mask</a:t>
            </a:r>
            <a:r>
              <a:rPr lang="zh-TW" altLang="en-US" sz="2400" dirty="0"/>
              <a:t>的設定位置</a:t>
            </a:r>
            <a:r>
              <a:rPr lang="en-US" altLang="zh-TW" sz="2400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400" dirty="0" err="1" smtClean="0"/>
              <a:t>CE:Checksum</a:t>
            </a:r>
            <a:r>
              <a:rPr lang="en-US" altLang="zh-TW" sz="2400" dirty="0"/>
              <a:t>,</a:t>
            </a:r>
            <a:r>
              <a:rPr lang="zh-TW" altLang="en-US" sz="2400" dirty="0"/>
              <a:t>用</a:t>
            </a:r>
            <a:r>
              <a:rPr lang="en-US" altLang="zh-TW" sz="2400" dirty="0"/>
              <a:t>FF</a:t>
            </a:r>
            <a:r>
              <a:rPr lang="zh-TW" altLang="en-US" sz="2400" dirty="0"/>
              <a:t>減去所有的資料欄位</a:t>
            </a:r>
            <a:r>
              <a:rPr lang="zh-TW" altLang="en-US" sz="2400" dirty="0" smtClean="0"/>
              <a:t>總和</a:t>
            </a:r>
            <a:endParaRPr lang="en-US" altLang="zh-TW" sz="24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1248" y="70976"/>
            <a:ext cx="3285167" cy="33334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圓角矩形 5"/>
          <p:cNvSpPr/>
          <p:nvPr/>
        </p:nvSpPr>
        <p:spPr>
          <a:xfrm>
            <a:off x="3854373" y="2586451"/>
            <a:ext cx="1258402" cy="35339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6449432" y="258645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ln>
                  <a:solidFill>
                    <a:schemeClr val="tx1"/>
                  </a:solidFill>
                </a:ln>
              </a:rPr>
              <a:t>位址</a:t>
            </a:r>
            <a:endParaRPr lang="zh-TW" altLang="en-US" dirty="0">
              <a:ln>
                <a:solidFill>
                  <a:schemeClr val="tx1"/>
                </a:solidFill>
              </a:ln>
            </a:endParaRPr>
          </a:p>
        </p:txBody>
      </p:sp>
      <p:cxnSp>
        <p:nvCxnSpPr>
          <p:cNvPr id="3" name="直線單箭頭接點 2"/>
          <p:cNvCxnSpPr/>
          <p:nvPr/>
        </p:nvCxnSpPr>
        <p:spPr>
          <a:xfrm flipH="1">
            <a:off x="5112775" y="2763147"/>
            <a:ext cx="1179870" cy="797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3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標題 21"/>
          <p:cNvSpPr>
            <a:spLocks noGrp="1"/>
          </p:cNvSpPr>
          <p:nvPr>
            <p:ph type="title"/>
          </p:nvPr>
        </p:nvSpPr>
        <p:spPr>
          <a:xfrm>
            <a:off x="457200" y="2180660"/>
            <a:ext cx="8229600" cy="1051435"/>
          </a:xfrm>
        </p:spPr>
        <p:txBody>
          <a:bodyPr/>
          <a:lstStyle/>
          <a:p>
            <a:r>
              <a:rPr lang="en-US" altLang="zh-TW" dirty="0" smtClean="0"/>
              <a:t>NODE RED</a:t>
            </a:r>
            <a:r>
              <a:rPr lang="zh-TW" altLang="en-US" dirty="0" smtClean="0"/>
              <a:t>程式設計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CF95D02-D4C5-4416-A96B-5D54D733277C}" type="slidenum">
              <a:rPr kumimoji="0" lang="en-US" altLang="zh-TW"/>
              <a:pPr>
                <a:defRPr/>
              </a:pPr>
              <a:t>41</a:t>
            </a:fld>
            <a:endParaRPr kumimoji="0" lang="en-US" altLang="zh-TW"/>
          </a:p>
        </p:txBody>
      </p:sp>
    </p:spTree>
    <p:extLst>
      <p:ext uri="{BB962C8B-B14F-4D97-AF65-F5344CB8AC3E}">
        <p14:creationId xmlns:p14="http://schemas.microsoft.com/office/powerpoint/2010/main" val="731637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CF95D02-D4C5-4416-A96B-5D54D733277C}" type="slidenum">
              <a:rPr kumimoji="0" lang="en-US" altLang="zh-TW"/>
              <a:pPr>
                <a:defRPr/>
              </a:pPr>
              <a:t>42</a:t>
            </a:fld>
            <a:endParaRPr kumimoji="0" lang="en-US" altLang="zh-TW"/>
          </a:p>
        </p:txBody>
      </p:sp>
      <p:sp>
        <p:nvSpPr>
          <p:cNvPr id="5" name="文字方塊 4"/>
          <p:cNvSpPr txBox="1"/>
          <p:nvPr/>
        </p:nvSpPr>
        <p:spPr>
          <a:xfrm>
            <a:off x="457200" y="619758"/>
            <a:ext cx="84400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/>
              <a:t>NODE-RED</a:t>
            </a:r>
            <a:r>
              <a:rPr lang="zh-TW" altLang="en-US" sz="2400" dirty="0" smtClean="0"/>
              <a:t> </a:t>
            </a:r>
            <a:r>
              <a:rPr lang="en-US" altLang="zh-TW" sz="2400" dirty="0" smtClean="0"/>
              <a:t>flow 1</a:t>
            </a:r>
            <a:endParaRPr lang="en-US" altLang="zh-TW" sz="2400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969" y="1720646"/>
            <a:ext cx="8319231" cy="47835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矩形 5"/>
          <p:cNvSpPr/>
          <p:nvPr/>
        </p:nvSpPr>
        <p:spPr>
          <a:xfrm>
            <a:off x="827814" y="2147369"/>
            <a:ext cx="370614" cy="461665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2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A</a:t>
            </a:r>
            <a:endParaRPr lang="zh-TW" altLang="en-US" sz="24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7" name="矩形 6"/>
          <p:cNvSpPr/>
          <p:nvPr/>
        </p:nvSpPr>
        <p:spPr>
          <a:xfrm>
            <a:off x="2464087" y="2147369"/>
            <a:ext cx="370614" cy="461665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2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B</a:t>
            </a:r>
            <a:endParaRPr lang="zh-TW" altLang="en-US" sz="24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8" name="矩形 7"/>
          <p:cNvSpPr/>
          <p:nvPr/>
        </p:nvSpPr>
        <p:spPr>
          <a:xfrm>
            <a:off x="5094333" y="1688313"/>
            <a:ext cx="503664" cy="461665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2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C1</a:t>
            </a:r>
            <a:endParaRPr lang="zh-TW" altLang="en-US" sz="24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9" name="矩形 8"/>
          <p:cNvSpPr/>
          <p:nvPr/>
        </p:nvSpPr>
        <p:spPr>
          <a:xfrm>
            <a:off x="986952" y="3861866"/>
            <a:ext cx="378630" cy="461665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2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D</a:t>
            </a:r>
            <a:endParaRPr lang="zh-TW" altLang="en-US" sz="24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310764" y="3708913"/>
            <a:ext cx="348172" cy="461665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2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E</a:t>
            </a:r>
            <a:endParaRPr lang="zh-TW" altLang="en-US" sz="24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346165" y="2294626"/>
            <a:ext cx="503664" cy="461665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2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C2</a:t>
            </a:r>
            <a:endParaRPr lang="zh-TW" altLang="en-US" sz="24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08745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CF95D02-D4C5-4416-A96B-5D54D733277C}" type="slidenum">
              <a:rPr kumimoji="0" lang="en-US" altLang="zh-TW"/>
              <a:pPr>
                <a:defRPr/>
              </a:pPr>
              <a:t>43</a:t>
            </a:fld>
            <a:endParaRPr kumimoji="0" lang="en-US" altLang="zh-TW"/>
          </a:p>
        </p:txBody>
      </p:sp>
      <p:sp>
        <p:nvSpPr>
          <p:cNvPr id="5" name="文字方塊 4"/>
          <p:cNvSpPr txBox="1"/>
          <p:nvPr/>
        </p:nvSpPr>
        <p:spPr>
          <a:xfrm>
            <a:off x="457200" y="619758"/>
            <a:ext cx="84400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/>
              <a:t>NODE-RED</a:t>
            </a:r>
            <a:r>
              <a:rPr lang="zh-TW" altLang="en-US" sz="2400" dirty="0" smtClean="0"/>
              <a:t> </a:t>
            </a:r>
            <a:r>
              <a:rPr lang="en-US" altLang="zh-TW" sz="2400" dirty="0" smtClean="0"/>
              <a:t>flow 2</a:t>
            </a:r>
            <a:endParaRPr lang="en-US" altLang="zh-TW" sz="24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169" y="1327355"/>
            <a:ext cx="7543806" cy="53941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矩形 5"/>
          <p:cNvSpPr/>
          <p:nvPr/>
        </p:nvSpPr>
        <p:spPr>
          <a:xfrm>
            <a:off x="3286707" y="1850616"/>
            <a:ext cx="325730" cy="461665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2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F</a:t>
            </a:r>
            <a:endParaRPr lang="zh-TW" altLang="en-US" sz="24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7" name="矩形 6"/>
          <p:cNvSpPr/>
          <p:nvPr/>
        </p:nvSpPr>
        <p:spPr>
          <a:xfrm>
            <a:off x="4567147" y="3364784"/>
            <a:ext cx="380233" cy="461665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2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G</a:t>
            </a:r>
            <a:endParaRPr lang="zh-TW" altLang="en-US" sz="24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8" name="矩形 7"/>
          <p:cNvSpPr/>
          <p:nvPr/>
        </p:nvSpPr>
        <p:spPr>
          <a:xfrm>
            <a:off x="1619751" y="3562750"/>
            <a:ext cx="380233" cy="461665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2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H</a:t>
            </a:r>
            <a:endParaRPr lang="zh-TW" altLang="en-US" sz="24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9" name="矩形 8"/>
          <p:cNvSpPr/>
          <p:nvPr/>
        </p:nvSpPr>
        <p:spPr>
          <a:xfrm>
            <a:off x="1685080" y="4179034"/>
            <a:ext cx="266420" cy="461665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2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I</a:t>
            </a:r>
            <a:endParaRPr lang="zh-TW" altLang="en-US" sz="24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874197" y="5024608"/>
            <a:ext cx="287258" cy="461665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2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J</a:t>
            </a:r>
            <a:endParaRPr lang="zh-TW" altLang="en-US" sz="24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841839" y="6356350"/>
            <a:ext cx="352981" cy="461665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2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K</a:t>
            </a:r>
            <a:endParaRPr lang="zh-TW" altLang="en-US" sz="24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600009" y="5486273"/>
            <a:ext cx="314509" cy="461665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2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L</a:t>
            </a:r>
            <a:endParaRPr lang="zh-TW" altLang="en-US" sz="24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53760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CF95D02-D4C5-4416-A96B-5D54D733277C}" type="slidenum">
              <a:rPr kumimoji="0" lang="en-US" altLang="zh-TW"/>
              <a:pPr>
                <a:defRPr/>
              </a:pPr>
              <a:t>44</a:t>
            </a:fld>
            <a:endParaRPr kumimoji="0" lang="en-US" altLang="zh-TW"/>
          </a:p>
        </p:txBody>
      </p:sp>
      <p:sp>
        <p:nvSpPr>
          <p:cNvPr id="5" name="文字方塊 4"/>
          <p:cNvSpPr txBox="1"/>
          <p:nvPr/>
        </p:nvSpPr>
        <p:spPr>
          <a:xfrm>
            <a:off x="457200" y="619758"/>
            <a:ext cx="84400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/>
              <a:t>Palette</a:t>
            </a:r>
            <a:r>
              <a:rPr lang="zh-TW" altLang="en-US" sz="2400" dirty="0" smtClean="0"/>
              <a:t>需要新安裝的項目</a:t>
            </a:r>
            <a:endParaRPr lang="en-US" altLang="zh-TW" sz="2400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2205" y="1081423"/>
            <a:ext cx="6110045" cy="56468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6232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CF95D02-D4C5-4416-A96B-5D54D733277C}" type="slidenum">
              <a:rPr kumimoji="0" lang="en-US" altLang="zh-TW"/>
              <a:pPr>
                <a:defRPr/>
              </a:pPr>
              <a:t>45</a:t>
            </a:fld>
            <a:endParaRPr kumimoji="0" lang="en-US" altLang="zh-TW"/>
          </a:p>
        </p:txBody>
      </p:sp>
      <p:sp>
        <p:nvSpPr>
          <p:cNvPr id="5" name="文字方塊 4"/>
          <p:cNvSpPr txBox="1"/>
          <p:nvPr/>
        </p:nvSpPr>
        <p:spPr>
          <a:xfrm>
            <a:off x="457200" y="816403"/>
            <a:ext cx="844005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/>
              <a:t>因</a:t>
            </a:r>
            <a:r>
              <a:rPr lang="zh-TW" altLang="en-US" sz="2400" dirty="0" smtClean="0"/>
              <a:t>為</a:t>
            </a:r>
            <a:r>
              <a:rPr lang="en-US" altLang="zh-TW" sz="2400" dirty="0" smtClean="0"/>
              <a:t>PI3</a:t>
            </a:r>
            <a:r>
              <a:rPr lang="zh-TW" altLang="en-US" sz="2400" dirty="0" smtClean="0"/>
              <a:t>有四個</a:t>
            </a:r>
            <a:r>
              <a:rPr lang="en-US" altLang="zh-TW" sz="2400" dirty="0" smtClean="0"/>
              <a:t>USB PORT,</a:t>
            </a:r>
            <a:r>
              <a:rPr lang="zh-TW" altLang="en-US" sz="2400" dirty="0" smtClean="0"/>
              <a:t>我們要確認插入的</a:t>
            </a:r>
            <a:r>
              <a:rPr lang="en-US" altLang="zh-TW" sz="2400" dirty="0" smtClean="0"/>
              <a:t>USB</a:t>
            </a:r>
            <a:r>
              <a:rPr lang="zh-TW" altLang="en-US" sz="2400" dirty="0" smtClean="0"/>
              <a:t>裝置代號為何</a:t>
            </a:r>
            <a:endParaRPr lang="en-US" altLang="zh-TW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400" dirty="0" smtClean="0"/>
              <a:t>首先移除插在</a:t>
            </a:r>
            <a:r>
              <a:rPr lang="en-US" altLang="zh-TW" sz="2400" dirty="0" smtClean="0"/>
              <a:t>PI3 USB PORT</a:t>
            </a:r>
            <a:r>
              <a:rPr lang="zh-TW" altLang="en-US" sz="2400" dirty="0" smtClean="0"/>
              <a:t>的</a:t>
            </a:r>
            <a:r>
              <a:rPr lang="en-US" altLang="zh-TW" sz="2400" dirty="0" smtClean="0"/>
              <a:t>USB</a:t>
            </a:r>
            <a:r>
              <a:rPr lang="zh-TW" altLang="en-US" sz="2400" dirty="0" smtClean="0"/>
              <a:t>裝置</a:t>
            </a:r>
            <a:r>
              <a:rPr lang="en-US" altLang="zh-TW" sz="2400" dirty="0" smtClean="0"/>
              <a:t>(</a:t>
            </a:r>
            <a:r>
              <a:rPr lang="zh-TW" altLang="en-US" sz="2400" dirty="0" smtClean="0"/>
              <a:t>如</a:t>
            </a:r>
            <a:r>
              <a:rPr lang="en-US" altLang="zh-TW" sz="2400" dirty="0" smtClean="0"/>
              <a:t>XBEE</a:t>
            </a:r>
            <a:r>
              <a:rPr lang="zh-TW" altLang="en-US" sz="2400" dirty="0" smtClean="0"/>
              <a:t>或</a:t>
            </a:r>
            <a:r>
              <a:rPr lang="en-US" altLang="zh-TW" sz="2400" dirty="0" smtClean="0"/>
              <a:t>USB</a:t>
            </a:r>
            <a:r>
              <a:rPr lang="zh-TW" altLang="en-US" sz="2400" dirty="0" smtClean="0"/>
              <a:t>轉</a:t>
            </a:r>
            <a:r>
              <a:rPr lang="en-US" altLang="zh-TW" sz="2400" dirty="0" smtClean="0"/>
              <a:t>RS232</a:t>
            </a:r>
            <a:r>
              <a:rPr lang="zh-TW" altLang="en-US" sz="2400" dirty="0" smtClean="0"/>
              <a:t>板</a:t>
            </a:r>
            <a:r>
              <a:rPr lang="en-US" altLang="zh-TW" sz="2400" dirty="0" smtClean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400" dirty="0" smtClean="0"/>
              <a:t>在</a:t>
            </a:r>
            <a:r>
              <a:rPr lang="zh-TW" altLang="en-US" sz="2400" dirty="0"/>
              <a:t>命令列模式執行</a:t>
            </a:r>
            <a:r>
              <a:rPr lang="en-US" altLang="zh-TW" sz="2400" dirty="0"/>
              <a:t>dmesg|grep tty,</a:t>
            </a:r>
            <a:r>
              <a:rPr lang="zh-TW" altLang="en-US" sz="2400" dirty="0"/>
              <a:t>抓取裝置代</a:t>
            </a:r>
            <a:r>
              <a:rPr lang="zh-TW" altLang="en-US" sz="2400" dirty="0" smtClean="0"/>
              <a:t>號</a:t>
            </a:r>
            <a:endParaRPr lang="en-US" altLang="zh-TW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400" dirty="0"/>
              <a:t>直接看最後一行</a:t>
            </a:r>
            <a:r>
              <a:rPr lang="en-US" altLang="zh-TW" sz="2400" dirty="0"/>
              <a:t>,</a:t>
            </a:r>
            <a:r>
              <a:rPr lang="zh-TW" altLang="en-US" sz="2400" dirty="0"/>
              <a:t>應該要顯示</a:t>
            </a:r>
            <a:r>
              <a:rPr lang="en-US" altLang="zh-TW" sz="2400" dirty="0" smtClean="0"/>
              <a:t>disconnected</a:t>
            </a:r>
            <a:r>
              <a:rPr lang="zh-TW" altLang="en-US" sz="2400" dirty="0" smtClean="0"/>
              <a:t> </a:t>
            </a:r>
            <a:r>
              <a:rPr lang="en-US" altLang="zh-TW" sz="2400" dirty="0" smtClean="0"/>
              <a:t>from ttyUSB0</a:t>
            </a:r>
            <a:endParaRPr lang="en-US" altLang="zh-TW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TW" sz="24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225505"/>
            <a:ext cx="9060018" cy="31308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圓角矩形 5"/>
          <p:cNvSpPr/>
          <p:nvPr/>
        </p:nvSpPr>
        <p:spPr>
          <a:xfrm>
            <a:off x="5798750" y="6020105"/>
            <a:ext cx="2229371" cy="21021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40647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CF95D02-D4C5-4416-A96B-5D54D733277C}" type="slidenum">
              <a:rPr kumimoji="0" lang="en-US" altLang="zh-TW"/>
              <a:pPr>
                <a:defRPr/>
              </a:pPr>
              <a:t>46</a:t>
            </a:fld>
            <a:endParaRPr kumimoji="0" lang="en-US" altLang="zh-TW"/>
          </a:p>
        </p:txBody>
      </p:sp>
      <p:sp>
        <p:nvSpPr>
          <p:cNvPr id="5" name="文字方塊 4"/>
          <p:cNvSpPr txBox="1"/>
          <p:nvPr/>
        </p:nvSpPr>
        <p:spPr>
          <a:xfrm>
            <a:off x="457200" y="619758"/>
            <a:ext cx="844005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400" dirty="0"/>
              <a:t>將</a:t>
            </a:r>
            <a:r>
              <a:rPr lang="en-US" altLang="zh-TW" sz="2400" dirty="0"/>
              <a:t>USB</a:t>
            </a:r>
            <a:r>
              <a:rPr lang="zh-TW" altLang="en-US" sz="2400" dirty="0"/>
              <a:t>裝置插入</a:t>
            </a:r>
            <a:r>
              <a:rPr lang="en-US" altLang="zh-TW" sz="2400" dirty="0"/>
              <a:t>PI3 USB PORT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400" dirty="0"/>
              <a:t>在命令列模式執行</a:t>
            </a:r>
            <a:r>
              <a:rPr lang="en-US" altLang="zh-TW" sz="2400" dirty="0"/>
              <a:t>dmesg|grep tty,</a:t>
            </a:r>
            <a:r>
              <a:rPr lang="zh-TW" altLang="en-US" sz="2400" dirty="0"/>
              <a:t>抓取裝置代號</a:t>
            </a:r>
            <a:r>
              <a:rPr lang="en-US" altLang="zh-TW" sz="2400" dirty="0"/>
              <a:t>,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400" dirty="0"/>
              <a:t>直接看最後一行</a:t>
            </a:r>
            <a:r>
              <a:rPr lang="en-US" altLang="zh-TW" sz="2400" dirty="0" smtClean="0"/>
              <a:t>,</a:t>
            </a:r>
            <a:r>
              <a:rPr lang="zh-TW" altLang="en-US" sz="2400" dirty="0" smtClean="0"/>
              <a:t>顯示</a:t>
            </a:r>
            <a:r>
              <a:rPr lang="en-US" altLang="zh-TW" sz="2400" dirty="0" smtClean="0"/>
              <a:t>attched to ttyUSB0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400" dirty="0"/>
              <a:t>確</a:t>
            </a:r>
            <a:r>
              <a:rPr lang="zh-TW" altLang="en-US" sz="2400" dirty="0" smtClean="0"/>
              <a:t>認</a:t>
            </a:r>
            <a:r>
              <a:rPr lang="en-US" altLang="zh-TW" sz="2400" dirty="0" smtClean="0"/>
              <a:t>ttyUSB0</a:t>
            </a:r>
            <a:r>
              <a:rPr lang="zh-TW" altLang="en-US" sz="2400" dirty="0" smtClean="0"/>
              <a:t>為你正在插入的裝置代號</a:t>
            </a:r>
            <a:endParaRPr lang="en-US" altLang="zh-TW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TW" sz="24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873886"/>
            <a:ext cx="9112730" cy="31152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圓角矩形 5"/>
          <p:cNvSpPr/>
          <p:nvPr/>
        </p:nvSpPr>
        <p:spPr>
          <a:xfrm>
            <a:off x="5070330" y="5778894"/>
            <a:ext cx="2229371" cy="21021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94478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CF95D02-D4C5-4416-A96B-5D54D733277C}" type="slidenum">
              <a:rPr kumimoji="0" lang="en-US" altLang="zh-TW"/>
              <a:pPr>
                <a:defRPr/>
              </a:pPr>
              <a:t>47</a:t>
            </a:fld>
            <a:endParaRPr kumimoji="0" lang="en-US" altLang="zh-TW"/>
          </a:p>
        </p:txBody>
      </p:sp>
      <p:sp>
        <p:nvSpPr>
          <p:cNvPr id="5" name="文字方塊 4"/>
          <p:cNvSpPr txBox="1"/>
          <p:nvPr/>
        </p:nvSpPr>
        <p:spPr>
          <a:xfrm>
            <a:off x="457200" y="839054"/>
            <a:ext cx="844005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/>
              <a:t>XBEE RX node </a:t>
            </a:r>
            <a:r>
              <a:rPr lang="zh-TW" altLang="en-US" sz="2400" dirty="0" smtClean="0"/>
              <a:t>設定</a:t>
            </a:r>
            <a:endParaRPr lang="en-US" altLang="zh-TW" sz="2400" dirty="0" smtClean="0"/>
          </a:p>
          <a:p>
            <a:endParaRPr lang="en-US" altLang="zh-TW" sz="2400" dirty="0"/>
          </a:p>
          <a:p>
            <a:pPr marL="342900" indent="-342900">
              <a:buFont typeface="Arial" pitchFamily="34" charset="0"/>
              <a:buChar char="•"/>
            </a:pPr>
            <a:r>
              <a:rPr lang="en-US" altLang="zh-TW" sz="2400" dirty="0" smtClean="0"/>
              <a:t>SerialPort</a:t>
            </a:r>
            <a:r>
              <a:rPr lang="zh-TW" altLang="en-US" sz="2400" dirty="0" smtClean="0"/>
              <a:t>裝置代號一定要先確認</a:t>
            </a:r>
            <a:endParaRPr lang="en-US" altLang="zh-TW" sz="2400" dirty="0" smtClean="0"/>
          </a:p>
          <a:p>
            <a:pPr marL="342900" indent="-342900">
              <a:buFont typeface="Arial" pitchFamily="34" charset="0"/>
              <a:buChar char="•"/>
            </a:pPr>
            <a:r>
              <a:rPr lang="en-US" altLang="zh-TW" sz="2400" dirty="0" smtClean="0"/>
              <a:t>Convert ADC</a:t>
            </a:r>
            <a:r>
              <a:rPr lang="zh-TW" altLang="en-US" sz="2400" dirty="0" smtClean="0"/>
              <a:t>勾選</a:t>
            </a:r>
            <a:r>
              <a:rPr lang="en-US" altLang="zh-TW" sz="2400" dirty="0" smtClean="0"/>
              <a:t>,</a:t>
            </a:r>
            <a:r>
              <a:rPr lang="zh-TW" altLang="en-US" sz="2400" dirty="0" smtClean="0"/>
              <a:t>並且在</a:t>
            </a:r>
            <a:r>
              <a:rPr lang="en-US" altLang="zh-TW" sz="2400" dirty="0" smtClean="0"/>
              <a:t>Value REF </a:t>
            </a:r>
          </a:p>
          <a:p>
            <a:r>
              <a:rPr lang="en-US" altLang="zh-TW" sz="2400" dirty="0" smtClean="0"/>
              <a:t>ADC</a:t>
            </a:r>
            <a:r>
              <a:rPr lang="zh-TW" altLang="en-US" sz="2400" dirty="0" smtClean="0"/>
              <a:t>輸入電壓上限</a:t>
            </a:r>
            <a:r>
              <a:rPr lang="en-US" altLang="zh-TW" sz="2400" dirty="0" smtClean="0"/>
              <a:t>1200(</a:t>
            </a:r>
            <a:r>
              <a:rPr lang="zh-TW" altLang="en-US" sz="2400" dirty="0" smtClean="0"/>
              <a:t>等於</a:t>
            </a:r>
            <a:r>
              <a:rPr lang="en-US" altLang="zh-TW" sz="2400" dirty="0" smtClean="0"/>
              <a:t>1.2V)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zh-TW" altLang="en-US" sz="2400" dirty="0"/>
              <a:t>其餘參數照右</a:t>
            </a:r>
            <a:r>
              <a:rPr lang="zh-TW" altLang="en-US" sz="2400" dirty="0" smtClean="0"/>
              <a:t>圖設定</a:t>
            </a:r>
            <a:endParaRPr lang="en-US" altLang="zh-TW" sz="2400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8838" y="1052414"/>
            <a:ext cx="3127962" cy="53039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矩形 6"/>
          <p:cNvSpPr/>
          <p:nvPr/>
        </p:nvSpPr>
        <p:spPr>
          <a:xfrm>
            <a:off x="25688" y="842817"/>
            <a:ext cx="370614" cy="461665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2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A</a:t>
            </a:r>
            <a:endParaRPr lang="zh-TW" altLang="en-US" sz="24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66238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CF95D02-D4C5-4416-A96B-5D54D733277C}" type="slidenum">
              <a:rPr kumimoji="0" lang="en-US" altLang="zh-TW"/>
              <a:pPr>
                <a:defRPr/>
              </a:pPr>
              <a:t>48</a:t>
            </a:fld>
            <a:endParaRPr kumimoji="0" lang="en-US" altLang="zh-TW"/>
          </a:p>
        </p:txBody>
      </p:sp>
      <p:sp>
        <p:nvSpPr>
          <p:cNvPr id="5" name="文字方塊 4"/>
          <p:cNvSpPr txBox="1"/>
          <p:nvPr/>
        </p:nvSpPr>
        <p:spPr>
          <a:xfrm>
            <a:off x="457200" y="619758"/>
            <a:ext cx="84400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/>
              <a:t>Function node </a:t>
            </a:r>
            <a:r>
              <a:rPr lang="en-US" altLang="zh-TW" sz="2400" dirty="0"/>
              <a:t>for </a:t>
            </a:r>
            <a:r>
              <a:rPr lang="en-US" altLang="zh-TW" sz="2400" dirty="0" smtClean="0"/>
              <a:t>dust sensor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zh-TW" altLang="en-US" sz="2400" dirty="0" smtClean="0"/>
              <a:t>將</a:t>
            </a:r>
            <a:r>
              <a:rPr lang="en-US" altLang="zh-TW" sz="2400" dirty="0" smtClean="0"/>
              <a:t>XBEE RX</a:t>
            </a:r>
            <a:r>
              <a:rPr lang="zh-TW" altLang="en-US" sz="2400" dirty="0" smtClean="0"/>
              <a:t>的</a:t>
            </a:r>
            <a:r>
              <a:rPr lang="en-US" altLang="zh-TW" sz="2400" dirty="0" smtClean="0"/>
              <a:t>PAYLOAD</a:t>
            </a:r>
            <a:r>
              <a:rPr lang="zh-TW" altLang="en-US" sz="2400" dirty="0"/>
              <a:t>轉換</a:t>
            </a:r>
            <a:r>
              <a:rPr lang="zh-TW" altLang="en-US" sz="2400" dirty="0" smtClean="0"/>
              <a:t>為</a:t>
            </a:r>
            <a:r>
              <a:rPr lang="en-US" altLang="zh-TW" sz="2400" dirty="0" smtClean="0"/>
              <a:t>msg1</a:t>
            </a:r>
            <a:r>
              <a:rPr lang="zh-TW" altLang="en-US" sz="2400" dirty="0" smtClean="0"/>
              <a:t>的</a:t>
            </a:r>
            <a:r>
              <a:rPr lang="en-US" altLang="zh-TW" sz="2400" dirty="0" smtClean="0"/>
              <a:t>payload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zh-TW" altLang="en-US" sz="2400" dirty="0" smtClean="0"/>
              <a:t>並且賦予</a:t>
            </a:r>
            <a:r>
              <a:rPr lang="en-US" altLang="zh-TW" sz="2400" dirty="0" smtClean="0"/>
              <a:t>msg1</a:t>
            </a:r>
            <a:r>
              <a:rPr lang="zh-TW" altLang="en-US" sz="2400" dirty="0" smtClean="0"/>
              <a:t>一個</a:t>
            </a:r>
            <a:r>
              <a:rPr lang="en-US" altLang="zh-TW" sz="2400" dirty="0" smtClean="0"/>
              <a:t>topic name “dust”</a:t>
            </a:r>
            <a:endParaRPr lang="en-US" altLang="zh-TW" sz="24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987" y="2420578"/>
            <a:ext cx="6500701" cy="36997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矩形 5"/>
          <p:cNvSpPr/>
          <p:nvPr/>
        </p:nvSpPr>
        <p:spPr>
          <a:xfrm>
            <a:off x="86586" y="643186"/>
            <a:ext cx="370614" cy="461665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2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B</a:t>
            </a:r>
            <a:endParaRPr lang="zh-TW" altLang="en-US" sz="24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88819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CF95D02-D4C5-4416-A96B-5D54D733277C}" type="slidenum">
              <a:rPr kumimoji="0" lang="en-US" altLang="zh-TW"/>
              <a:pPr>
                <a:defRPr/>
              </a:pPr>
              <a:t>49</a:t>
            </a:fld>
            <a:endParaRPr kumimoji="0" lang="en-US" altLang="zh-TW"/>
          </a:p>
        </p:txBody>
      </p:sp>
      <p:sp>
        <p:nvSpPr>
          <p:cNvPr id="5" name="文字方塊 4"/>
          <p:cNvSpPr txBox="1"/>
          <p:nvPr/>
        </p:nvSpPr>
        <p:spPr>
          <a:xfrm>
            <a:off x="457200" y="619758"/>
            <a:ext cx="84400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/>
              <a:t>Dashboard node for </a:t>
            </a:r>
            <a:r>
              <a:rPr lang="en-US" altLang="zh-TW" sz="2400" dirty="0" smtClean="0"/>
              <a:t>dust sensor</a:t>
            </a:r>
            <a:r>
              <a:rPr lang="zh-TW" altLang="en-US" sz="2400" dirty="0" smtClean="0"/>
              <a:t>顯</a:t>
            </a:r>
            <a:r>
              <a:rPr lang="zh-TW" altLang="en-US" sz="2400" dirty="0"/>
              <a:t>示單</a:t>
            </a:r>
            <a:r>
              <a:rPr lang="zh-TW" altLang="en-US" sz="2400" dirty="0" smtClean="0"/>
              <a:t>位設定</a:t>
            </a:r>
            <a:endParaRPr lang="en-US" altLang="zh-TW" sz="2400" dirty="0" smtClean="0"/>
          </a:p>
          <a:p>
            <a:pPr marL="342900" indent="-342900">
              <a:buFont typeface="Arial" pitchFamily="34" charset="0"/>
              <a:buChar char="•"/>
            </a:pPr>
            <a:r>
              <a:rPr lang="en-US" altLang="zh-TW" sz="2400" dirty="0" smtClean="0"/>
              <a:t>Value format</a:t>
            </a:r>
            <a:r>
              <a:rPr lang="zh-TW" altLang="en-US" sz="2400" dirty="0" smtClean="0"/>
              <a:t>於</a:t>
            </a:r>
            <a:r>
              <a:rPr lang="en-US" altLang="zh-TW" sz="2400" dirty="0" smtClean="0"/>
              <a:t>}}</a:t>
            </a:r>
            <a:r>
              <a:rPr lang="zh-TW" altLang="en-US" sz="2400" dirty="0" smtClean="0"/>
              <a:t>後方</a:t>
            </a:r>
            <a:r>
              <a:rPr lang="en-US" altLang="zh-TW" sz="2400" dirty="0" smtClean="0"/>
              <a:t>mg/^m^3</a:t>
            </a:r>
            <a:r>
              <a:rPr lang="zh-TW" altLang="en-US" sz="2400" dirty="0" smtClean="0"/>
              <a:t>為</a:t>
            </a:r>
            <a:r>
              <a:rPr lang="en-US" altLang="zh-TW" sz="2400" dirty="0" smtClean="0"/>
              <a:t>dust</a:t>
            </a:r>
            <a:r>
              <a:rPr lang="zh-TW" altLang="en-US" sz="2400" dirty="0" smtClean="0"/>
              <a:t>的單位</a:t>
            </a:r>
            <a:endParaRPr lang="en-US" altLang="zh-TW" sz="2400" dirty="0" smtClean="0"/>
          </a:p>
          <a:p>
            <a:pPr marL="342900" indent="-342900">
              <a:buFont typeface="Wingdings" pitchFamily="2" charset="2"/>
              <a:buChar char="l"/>
            </a:pPr>
            <a:endParaRPr lang="en-US" altLang="zh-TW" sz="2400" dirty="0"/>
          </a:p>
        </p:txBody>
      </p:sp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32" y="1828800"/>
            <a:ext cx="4655870" cy="49279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矩形 5"/>
          <p:cNvSpPr/>
          <p:nvPr/>
        </p:nvSpPr>
        <p:spPr>
          <a:xfrm>
            <a:off x="20061" y="638472"/>
            <a:ext cx="503664" cy="461665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2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C1</a:t>
            </a:r>
            <a:endParaRPr lang="zh-TW" altLang="en-US" sz="24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7" name="圓角矩形 6"/>
          <p:cNvSpPr/>
          <p:nvPr/>
        </p:nvSpPr>
        <p:spPr>
          <a:xfrm>
            <a:off x="4004367" y="4269205"/>
            <a:ext cx="759656" cy="57087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1585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CF95D02-D4C5-4416-A96B-5D54D733277C}" type="slidenum">
              <a:rPr kumimoji="0" lang="en-US" altLang="zh-TW"/>
              <a:pPr>
                <a:defRPr/>
              </a:pPr>
              <a:t>5</a:t>
            </a:fld>
            <a:endParaRPr kumimoji="0" lang="en-US" altLang="zh-TW"/>
          </a:p>
        </p:txBody>
      </p:sp>
      <p:sp>
        <p:nvSpPr>
          <p:cNvPr id="6" name="標題 21"/>
          <p:cNvSpPr txBox="1">
            <a:spLocks/>
          </p:cNvSpPr>
          <p:nvPr/>
        </p:nvSpPr>
        <p:spPr bwMode="auto">
          <a:xfrm>
            <a:off x="457200" y="2180660"/>
            <a:ext cx="8229600" cy="10514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defTabSz="457200" rtl="0" fontAlgn="base">
              <a:spcBef>
                <a:spcPct val="0"/>
              </a:spcBef>
              <a:spcAft>
                <a:spcPct val="0"/>
              </a:spcAft>
              <a:defRPr sz="4000" b="1" kern="1200">
                <a:solidFill>
                  <a:schemeClr val="tx1"/>
                </a:solidFill>
                <a:latin typeface="+mj-lt"/>
                <a:ea typeface="微軟正黑體"/>
                <a:cs typeface="微軟正黑體"/>
              </a:defRPr>
            </a:lvl1pPr>
            <a:lvl2pPr algn="ctr" defTabSz="457200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2pPr>
            <a:lvl3pPr algn="ctr" defTabSz="457200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3pPr>
            <a:lvl4pPr algn="ctr" defTabSz="457200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4pPr>
            <a:lvl5pPr algn="ctr" defTabSz="457200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9pPr>
          </a:lstStyle>
          <a:p>
            <a:pPr eaLnBrk="1" hangingPunct="1"/>
            <a:r>
              <a:rPr lang="en-US" altLang="zh-TW" dirty="0" smtClean="0"/>
              <a:t>ZigBee</a:t>
            </a:r>
            <a:r>
              <a:rPr lang="zh-TW" altLang="en-US" dirty="0" smtClean="0"/>
              <a:t>網路架構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26225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CF95D02-D4C5-4416-A96B-5D54D733277C}" type="slidenum">
              <a:rPr kumimoji="0" lang="en-US" altLang="zh-TW"/>
              <a:pPr>
                <a:defRPr/>
              </a:pPr>
              <a:t>50</a:t>
            </a:fld>
            <a:endParaRPr kumimoji="0" lang="en-US" altLang="zh-TW"/>
          </a:p>
        </p:txBody>
      </p:sp>
      <p:sp>
        <p:nvSpPr>
          <p:cNvPr id="5" name="文字方塊 4"/>
          <p:cNvSpPr txBox="1"/>
          <p:nvPr/>
        </p:nvSpPr>
        <p:spPr>
          <a:xfrm>
            <a:off x="572490" y="619758"/>
            <a:ext cx="84400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Mqtt out node for </a:t>
            </a:r>
            <a:r>
              <a:rPr lang="en-US" altLang="zh-TW" sz="2400" dirty="0" smtClean="0"/>
              <a:t>dust</a:t>
            </a:r>
            <a:r>
              <a:rPr lang="zh-TW" altLang="en-US" sz="2400" dirty="0" smtClean="0"/>
              <a:t>設定</a:t>
            </a:r>
            <a:endParaRPr lang="en-US" altLang="zh-TW" sz="2400" dirty="0" smtClean="0"/>
          </a:p>
          <a:p>
            <a:pPr marL="342900" indent="-342900">
              <a:buFont typeface="Arial" pitchFamily="34" charset="0"/>
              <a:buChar char="•"/>
            </a:pPr>
            <a:r>
              <a:rPr lang="en-US" altLang="zh-TW" sz="2400" dirty="0" smtClean="0"/>
              <a:t>Topic</a:t>
            </a:r>
            <a:r>
              <a:rPr lang="zh-TW" altLang="en-US" sz="2400" dirty="0" smtClean="0"/>
              <a:t>名稱可自行定義</a:t>
            </a:r>
            <a:endParaRPr lang="en-US" altLang="zh-TW" sz="2400" dirty="0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939" y="1618684"/>
            <a:ext cx="7085102" cy="43016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矩形 6"/>
          <p:cNvSpPr/>
          <p:nvPr/>
        </p:nvSpPr>
        <p:spPr>
          <a:xfrm>
            <a:off x="68826" y="626755"/>
            <a:ext cx="503664" cy="461665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2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C2</a:t>
            </a:r>
            <a:endParaRPr lang="zh-TW" altLang="en-US" sz="24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8" name="圓角矩形 7"/>
          <p:cNvSpPr/>
          <p:nvPr/>
        </p:nvSpPr>
        <p:spPr>
          <a:xfrm>
            <a:off x="2740627" y="3861959"/>
            <a:ext cx="3620844" cy="85813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44755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CF95D02-D4C5-4416-A96B-5D54D733277C}" type="slidenum">
              <a:rPr kumimoji="0" lang="en-US" altLang="zh-TW"/>
              <a:pPr>
                <a:defRPr/>
              </a:pPr>
              <a:t>51</a:t>
            </a:fld>
            <a:endParaRPr kumimoji="0" lang="en-US" altLang="zh-TW"/>
          </a:p>
        </p:txBody>
      </p:sp>
      <p:sp>
        <p:nvSpPr>
          <p:cNvPr id="5" name="文字方塊 4"/>
          <p:cNvSpPr txBox="1"/>
          <p:nvPr/>
        </p:nvSpPr>
        <p:spPr>
          <a:xfrm>
            <a:off x="457200" y="619758"/>
            <a:ext cx="84400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/>
              <a:t>H</a:t>
            </a:r>
            <a:r>
              <a:rPr lang="en-US" altLang="zh-TW" sz="2400" dirty="0" smtClean="0"/>
              <a:t>tu21d</a:t>
            </a:r>
            <a:r>
              <a:rPr lang="en-US" altLang="zh-TW" sz="2400" dirty="0" smtClean="0"/>
              <a:t>  </a:t>
            </a:r>
            <a:r>
              <a:rPr lang="en-US" altLang="zh-TW" sz="2400" dirty="0" smtClean="0"/>
              <a:t>node</a:t>
            </a:r>
            <a:r>
              <a:rPr lang="zh-TW" altLang="en-US" sz="2400" dirty="0" smtClean="0"/>
              <a:t> </a:t>
            </a:r>
            <a:r>
              <a:rPr lang="en-US" altLang="zh-TW" sz="2400" dirty="0" smtClean="0"/>
              <a:t>i2c for humidity sensor</a:t>
            </a:r>
            <a:r>
              <a:rPr lang="zh-TW" altLang="en-US" sz="2400" dirty="0" smtClean="0"/>
              <a:t>通</a:t>
            </a:r>
            <a:r>
              <a:rPr lang="zh-TW" altLang="en-US" sz="2400" dirty="0" smtClean="0"/>
              <a:t>訊設定</a:t>
            </a:r>
            <a:endParaRPr lang="en-US" altLang="zh-TW" sz="240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6616" y="1593286"/>
            <a:ext cx="6343510" cy="41880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矩形 5"/>
          <p:cNvSpPr/>
          <p:nvPr/>
        </p:nvSpPr>
        <p:spPr>
          <a:xfrm>
            <a:off x="93799" y="619758"/>
            <a:ext cx="378630" cy="461665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2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D</a:t>
            </a:r>
            <a:endParaRPr lang="zh-TW" altLang="en-US" sz="24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78135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CF95D02-D4C5-4416-A96B-5D54D733277C}" type="slidenum">
              <a:rPr kumimoji="0" lang="en-US" altLang="zh-TW"/>
              <a:pPr>
                <a:defRPr/>
              </a:pPr>
              <a:t>52</a:t>
            </a:fld>
            <a:endParaRPr kumimoji="0" lang="en-US" altLang="zh-TW"/>
          </a:p>
        </p:txBody>
      </p:sp>
      <p:sp>
        <p:nvSpPr>
          <p:cNvPr id="5" name="文字方塊 4"/>
          <p:cNvSpPr txBox="1"/>
          <p:nvPr/>
        </p:nvSpPr>
        <p:spPr>
          <a:xfrm>
            <a:off x="457200" y="619758"/>
            <a:ext cx="84400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/>
              <a:t>DHT11 (or DHT22) node for humidity</a:t>
            </a:r>
            <a:r>
              <a:rPr lang="zh-TW" altLang="en-US" sz="2400" dirty="0" smtClean="0"/>
              <a:t>設</a:t>
            </a:r>
            <a:r>
              <a:rPr lang="zh-TW" altLang="en-US" sz="2400" dirty="0" smtClean="0"/>
              <a:t>定</a:t>
            </a:r>
            <a:r>
              <a:rPr lang="en-US" altLang="zh-TW" sz="2400" dirty="0" smtClean="0"/>
              <a:t>(</a:t>
            </a:r>
            <a:r>
              <a:rPr lang="zh-TW" altLang="en-US" sz="2400" dirty="0" smtClean="0"/>
              <a:t>本次程式未導入</a:t>
            </a:r>
            <a:r>
              <a:rPr lang="en-US" altLang="zh-TW" sz="2400" dirty="0" smtClean="0"/>
              <a:t>)</a:t>
            </a:r>
            <a:endParaRPr lang="en-US" altLang="zh-TW" sz="24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9134" y="1538596"/>
            <a:ext cx="4991100" cy="5019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文字方塊 6"/>
          <p:cNvSpPr txBox="1"/>
          <p:nvPr/>
        </p:nvSpPr>
        <p:spPr>
          <a:xfrm>
            <a:off x="5426850" y="4592486"/>
            <a:ext cx="13548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n>
                  <a:solidFill>
                    <a:schemeClr val="tx1"/>
                  </a:solidFill>
                </a:ln>
              </a:rPr>
              <a:t>選</a:t>
            </a:r>
            <a:r>
              <a:rPr lang="zh-TW" altLang="en-US" dirty="0" smtClean="0">
                <a:ln>
                  <a:solidFill>
                    <a:schemeClr val="tx1"/>
                  </a:solidFill>
                </a:ln>
              </a:rPr>
              <a:t>擇</a:t>
            </a:r>
            <a:r>
              <a:rPr lang="en-US" altLang="zh-TW" dirty="0" smtClean="0">
                <a:ln>
                  <a:solidFill>
                    <a:schemeClr val="tx1"/>
                  </a:solidFill>
                </a:ln>
              </a:rPr>
              <a:t>GPIO18</a:t>
            </a:r>
            <a:endParaRPr lang="zh-TW" altLang="en-US" dirty="0">
              <a:ln>
                <a:solidFill>
                  <a:schemeClr val="tx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2063556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CF95D02-D4C5-4416-A96B-5D54D733277C}" type="slidenum">
              <a:rPr kumimoji="0" lang="en-US" altLang="zh-TW"/>
              <a:pPr>
                <a:defRPr/>
              </a:pPr>
              <a:t>53</a:t>
            </a:fld>
            <a:endParaRPr kumimoji="0" lang="en-US" altLang="zh-TW"/>
          </a:p>
        </p:txBody>
      </p:sp>
      <p:sp>
        <p:nvSpPr>
          <p:cNvPr id="5" name="文字方塊 4"/>
          <p:cNvSpPr txBox="1"/>
          <p:nvPr/>
        </p:nvSpPr>
        <p:spPr>
          <a:xfrm>
            <a:off x="457200" y="619758"/>
            <a:ext cx="84400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/>
              <a:t>Mqtt out node for humidity</a:t>
            </a:r>
            <a:r>
              <a:rPr lang="zh-TW" altLang="en-US" sz="2400" dirty="0" smtClean="0"/>
              <a:t>設定</a:t>
            </a:r>
            <a:r>
              <a:rPr lang="en-US" altLang="zh-TW" sz="2400" dirty="0" smtClean="0"/>
              <a:t>1</a:t>
            </a:r>
            <a:endParaRPr lang="en-US" altLang="zh-TW" sz="2400" dirty="0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918" y="1729431"/>
            <a:ext cx="7610619" cy="40620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矩形 5"/>
          <p:cNvSpPr/>
          <p:nvPr/>
        </p:nvSpPr>
        <p:spPr>
          <a:xfrm>
            <a:off x="109028" y="621613"/>
            <a:ext cx="348172" cy="461665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2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E</a:t>
            </a:r>
            <a:endParaRPr lang="zh-TW" altLang="en-US" sz="24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80522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CF95D02-D4C5-4416-A96B-5D54D733277C}" type="slidenum">
              <a:rPr kumimoji="0" lang="en-US" altLang="zh-TW"/>
              <a:pPr>
                <a:defRPr/>
              </a:pPr>
              <a:t>54</a:t>
            </a:fld>
            <a:endParaRPr kumimoji="0" lang="en-US" altLang="zh-TW"/>
          </a:p>
        </p:txBody>
      </p:sp>
      <p:sp>
        <p:nvSpPr>
          <p:cNvPr id="5" name="文字方塊 4"/>
          <p:cNvSpPr txBox="1"/>
          <p:nvPr/>
        </p:nvSpPr>
        <p:spPr>
          <a:xfrm>
            <a:off x="457200" y="619758"/>
            <a:ext cx="84400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Mqtt out node for </a:t>
            </a:r>
            <a:r>
              <a:rPr lang="en-US" altLang="zh-TW" sz="2400" dirty="0" smtClean="0"/>
              <a:t>humidity</a:t>
            </a:r>
            <a:r>
              <a:rPr lang="zh-TW" altLang="en-US" sz="2400" dirty="0"/>
              <a:t>設定</a:t>
            </a:r>
            <a:r>
              <a:rPr lang="en-US" altLang="zh-TW" sz="2400" dirty="0" smtClean="0"/>
              <a:t>2</a:t>
            </a:r>
            <a:endParaRPr lang="en-US" altLang="zh-TW" sz="2400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270" y="1664292"/>
            <a:ext cx="7333916" cy="44265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51093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CF95D02-D4C5-4416-A96B-5D54D733277C}" type="slidenum">
              <a:rPr kumimoji="0" lang="en-US" altLang="zh-TW"/>
              <a:pPr>
                <a:defRPr/>
              </a:pPr>
              <a:t>55</a:t>
            </a:fld>
            <a:endParaRPr kumimoji="0" lang="en-US" altLang="zh-TW"/>
          </a:p>
        </p:txBody>
      </p:sp>
      <p:sp>
        <p:nvSpPr>
          <p:cNvPr id="5" name="文字方塊 4"/>
          <p:cNvSpPr txBox="1"/>
          <p:nvPr/>
        </p:nvSpPr>
        <p:spPr>
          <a:xfrm>
            <a:off x="457200" y="619758"/>
            <a:ext cx="844005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/>
              <a:t>Serialport node in for power meter</a:t>
            </a:r>
            <a:r>
              <a:rPr lang="zh-TW" altLang="en-US" sz="2400" dirty="0" smtClean="0"/>
              <a:t>設定</a:t>
            </a:r>
            <a:endParaRPr lang="en-US" altLang="zh-TW" sz="2400" dirty="0"/>
          </a:p>
          <a:p>
            <a:pPr marL="342900" indent="-342900">
              <a:buFont typeface="Arial" pitchFamily="34" charset="0"/>
              <a:buChar char="•"/>
            </a:pPr>
            <a:r>
              <a:rPr lang="zh-TW" altLang="en-US" sz="2400" dirty="0" smtClean="0"/>
              <a:t>須注意</a:t>
            </a:r>
            <a:r>
              <a:rPr lang="en-US" altLang="zh-TW" sz="2400" dirty="0" smtClean="0"/>
              <a:t>Split</a:t>
            </a:r>
            <a:r>
              <a:rPr lang="zh-TW" altLang="en-US" sz="2400" dirty="0" smtClean="0"/>
              <a:t>的參數在</a:t>
            </a:r>
            <a:r>
              <a:rPr lang="zh-TW" altLang="en-US" sz="2400" dirty="0"/>
              <a:t>不同</a:t>
            </a:r>
            <a:r>
              <a:rPr lang="zh-TW" altLang="en-US" sz="2400" dirty="0" smtClean="0"/>
              <a:t>的</a:t>
            </a:r>
            <a:r>
              <a:rPr lang="zh-TW" altLang="en-US" sz="2400" dirty="0"/>
              <a:t>周邊</a:t>
            </a:r>
            <a:r>
              <a:rPr lang="zh-TW" altLang="en-US" sz="2400" dirty="0" smtClean="0"/>
              <a:t>應用時設定值</a:t>
            </a:r>
            <a:r>
              <a:rPr lang="zh-TW" altLang="en-US" sz="2400" dirty="0"/>
              <a:t>會</a:t>
            </a:r>
            <a:r>
              <a:rPr lang="zh-TW" altLang="en-US" sz="2400" dirty="0" smtClean="0"/>
              <a:t>不同</a:t>
            </a:r>
            <a:r>
              <a:rPr lang="en-US" altLang="zh-TW" sz="2400" dirty="0" smtClean="0"/>
              <a:t>,</a:t>
            </a:r>
          </a:p>
          <a:p>
            <a:r>
              <a:rPr lang="zh-TW" altLang="en-US" sz="2400" dirty="0"/>
              <a:t>參</a:t>
            </a:r>
            <a:r>
              <a:rPr lang="zh-TW" altLang="en-US" sz="2400" dirty="0" smtClean="0"/>
              <a:t>數需大於</a:t>
            </a:r>
            <a:r>
              <a:rPr lang="en-US" altLang="zh-TW" sz="2400" dirty="0" smtClean="0"/>
              <a:t>ack</a:t>
            </a:r>
            <a:r>
              <a:rPr lang="zh-TW" altLang="en-US" sz="2400" dirty="0" smtClean="0"/>
              <a:t>的反應時間</a:t>
            </a:r>
            <a:r>
              <a:rPr lang="en-US" altLang="zh-TW" sz="2400" dirty="0" smtClean="0"/>
              <a:t>,</a:t>
            </a:r>
            <a:r>
              <a:rPr lang="zh-TW" altLang="en-US" sz="2400" dirty="0"/>
              <a:t>一</a:t>
            </a:r>
            <a:r>
              <a:rPr lang="zh-TW" altLang="en-US" sz="2400" dirty="0" smtClean="0"/>
              <a:t>般都是自行</a:t>
            </a:r>
            <a:r>
              <a:rPr lang="en-US" altLang="zh-TW" sz="2400" dirty="0" smtClean="0"/>
              <a:t>try and error</a:t>
            </a:r>
            <a:r>
              <a:rPr lang="zh-TW" altLang="en-US" sz="2400" dirty="0" smtClean="0"/>
              <a:t>得到此數值</a:t>
            </a:r>
            <a:r>
              <a:rPr lang="en-US" altLang="zh-TW" sz="2400" dirty="0" smtClean="0"/>
              <a:t> </a:t>
            </a:r>
            <a:endParaRPr lang="en-US" altLang="zh-TW" sz="24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3693" y="2437326"/>
            <a:ext cx="5406299" cy="39190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矩形 5"/>
          <p:cNvSpPr/>
          <p:nvPr/>
        </p:nvSpPr>
        <p:spPr>
          <a:xfrm>
            <a:off x="120249" y="621910"/>
            <a:ext cx="325730" cy="461665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2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F</a:t>
            </a:r>
            <a:endParaRPr lang="zh-TW" altLang="en-US" sz="24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91025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CF95D02-D4C5-4416-A96B-5D54D733277C}" type="slidenum">
              <a:rPr kumimoji="0" lang="en-US" altLang="zh-TW"/>
              <a:pPr>
                <a:defRPr/>
              </a:pPr>
              <a:t>56</a:t>
            </a:fld>
            <a:endParaRPr kumimoji="0" lang="en-US" altLang="zh-TW"/>
          </a:p>
        </p:txBody>
      </p:sp>
      <p:sp>
        <p:nvSpPr>
          <p:cNvPr id="5" name="文字方塊 4"/>
          <p:cNvSpPr txBox="1"/>
          <p:nvPr/>
        </p:nvSpPr>
        <p:spPr>
          <a:xfrm>
            <a:off x="457200" y="619758"/>
            <a:ext cx="84400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/>
              <a:t>Function node </a:t>
            </a:r>
            <a:r>
              <a:rPr lang="en-US" altLang="zh-TW" sz="2400" dirty="0"/>
              <a:t>for </a:t>
            </a:r>
            <a:r>
              <a:rPr lang="en-US" altLang="zh-TW" sz="2400" dirty="0" smtClean="0"/>
              <a:t>power meter</a:t>
            </a:r>
            <a:r>
              <a:rPr lang="zh-TW" altLang="en-US" sz="2400" dirty="0" smtClean="0"/>
              <a:t>內容</a:t>
            </a:r>
            <a:endParaRPr lang="en-US" altLang="zh-TW" sz="24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659" y="1279525"/>
            <a:ext cx="7323137" cy="5076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矩形 5"/>
          <p:cNvSpPr/>
          <p:nvPr/>
        </p:nvSpPr>
        <p:spPr>
          <a:xfrm>
            <a:off x="123839" y="619757"/>
            <a:ext cx="380233" cy="461665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2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G</a:t>
            </a:r>
            <a:endParaRPr lang="zh-TW" altLang="en-US" sz="24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83614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CF95D02-D4C5-4416-A96B-5D54D733277C}" type="slidenum">
              <a:rPr kumimoji="0" lang="en-US" altLang="zh-TW"/>
              <a:pPr>
                <a:defRPr/>
              </a:pPr>
              <a:t>57</a:t>
            </a:fld>
            <a:endParaRPr kumimoji="0" lang="en-US" altLang="zh-TW"/>
          </a:p>
        </p:txBody>
      </p:sp>
      <p:sp>
        <p:nvSpPr>
          <p:cNvPr id="5" name="文字方塊 4"/>
          <p:cNvSpPr txBox="1"/>
          <p:nvPr/>
        </p:nvSpPr>
        <p:spPr>
          <a:xfrm>
            <a:off x="457200" y="619758"/>
            <a:ext cx="8440056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/>
              <a:t>Function node </a:t>
            </a:r>
            <a:r>
              <a:rPr lang="en-US" altLang="zh-TW" sz="2400" dirty="0"/>
              <a:t>for </a:t>
            </a:r>
            <a:r>
              <a:rPr lang="en-US" altLang="zh-TW" sz="2400" dirty="0" smtClean="0"/>
              <a:t>power meter</a:t>
            </a:r>
            <a:r>
              <a:rPr lang="zh-TW" altLang="en-US" sz="2400" dirty="0" smtClean="0"/>
              <a:t>解說</a:t>
            </a:r>
            <a:endParaRPr lang="en-US" altLang="zh-TW" sz="2400" dirty="0" smtClean="0"/>
          </a:p>
          <a:p>
            <a:r>
              <a:rPr lang="en-US" altLang="zh-TW" sz="2400" dirty="0"/>
              <a:t>	</a:t>
            </a:r>
            <a:r>
              <a:rPr lang="zh-TW" altLang="en-US" sz="2400" dirty="0" smtClean="0"/>
              <a:t>因</a:t>
            </a:r>
            <a:r>
              <a:rPr lang="zh-TW" altLang="en-US" sz="2400" dirty="0"/>
              <a:t>為</a:t>
            </a:r>
            <a:r>
              <a:rPr lang="en-US" altLang="zh-TW" sz="2400" dirty="0"/>
              <a:t>NODE-RED</a:t>
            </a:r>
            <a:r>
              <a:rPr lang="zh-TW" altLang="en-US" sz="2400" dirty="0"/>
              <a:t>的</a:t>
            </a:r>
            <a:r>
              <a:rPr lang="en-US" altLang="zh-TW" sz="2400" dirty="0"/>
              <a:t>Palette</a:t>
            </a:r>
            <a:r>
              <a:rPr lang="zh-TW" altLang="en-US" sz="2400" dirty="0"/>
              <a:t>有現成的</a:t>
            </a:r>
            <a:r>
              <a:rPr lang="en-US" altLang="zh-TW" sz="2400" dirty="0"/>
              <a:t>library</a:t>
            </a:r>
            <a:r>
              <a:rPr lang="zh-TW" altLang="en-US" sz="2400" dirty="0"/>
              <a:t>解決了通訊程式和時序判斷的問</a:t>
            </a:r>
            <a:r>
              <a:rPr lang="zh-TW" altLang="en-US" sz="2400" dirty="0" smtClean="0"/>
              <a:t>題</a:t>
            </a:r>
            <a:r>
              <a:rPr lang="en-US" altLang="zh-TW" sz="2400" dirty="0" smtClean="0"/>
              <a:t>,</a:t>
            </a:r>
            <a:r>
              <a:rPr lang="zh-TW" altLang="en-US" sz="2400" dirty="0" smtClean="0"/>
              <a:t>所以我們只需要對封包做檢查和判斷就能完成內容擷取了</a:t>
            </a:r>
            <a:endParaRPr lang="en-US" altLang="zh-TW" sz="2400" dirty="0" smtClean="0"/>
          </a:p>
          <a:p>
            <a:pPr marL="342900" indent="-342900">
              <a:buFont typeface="Arial" pitchFamily="34" charset="0"/>
              <a:buChar char="•"/>
            </a:pPr>
            <a:r>
              <a:rPr lang="zh-TW" altLang="en-US" sz="2400" dirty="0"/>
              <a:t>首</a:t>
            </a:r>
            <a:r>
              <a:rPr lang="zh-TW" altLang="en-US" sz="2400" dirty="0" smtClean="0"/>
              <a:t>先檢查封包長度是否為</a:t>
            </a:r>
            <a:r>
              <a:rPr lang="en-US" altLang="zh-TW" sz="2400" dirty="0" smtClean="0"/>
              <a:t>7bytes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zh-TW" altLang="en-US" sz="2400" dirty="0" smtClean="0"/>
              <a:t>若是</a:t>
            </a:r>
            <a:r>
              <a:rPr lang="en-US" altLang="zh-TW" sz="2400" dirty="0" smtClean="0"/>
              <a:t>,</a:t>
            </a:r>
            <a:r>
              <a:rPr lang="zh-TW" altLang="en-US" sz="2400" dirty="0" smtClean="0"/>
              <a:t>再檢查封包的</a:t>
            </a:r>
            <a:r>
              <a:rPr lang="en-US" altLang="zh-TW" sz="2400" dirty="0" smtClean="0"/>
              <a:t>byte 0(header)</a:t>
            </a:r>
            <a:r>
              <a:rPr lang="zh-TW" altLang="en-US" sz="2400" dirty="0" smtClean="0"/>
              <a:t>是否為</a:t>
            </a:r>
            <a:r>
              <a:rPr lang="en-US" altLang="zh-TW" sz="2400" dirty="0" smtClean="0"/>
              <a:t>0xa0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zh-TW" altLang="en-US" sz="2400" dirty="0" smtClean="0"/>
              <a:t>若是</a:t>
            </a:r>
            <a:r>
              <a:rPr lang="en-US" altLang="zh-TW" sz="2400" dirty="0" smtClean="0"/>
              <a:t>,</a:t>
            </a:r>
            <a:r>
              <a:rPr lang="zh-TW" altLang="en-US" sz="2400" dirty="0" smtClean="0"/>
              <a:t>將</a:t>
            </a:r>
            <a:r>
              <a:rPr lang="en-US" altLang="zh-TW" sz="2400" dirty="0" smtClean="0"/>
              <a:t>byte 3 </a:t>
            </a:r>
            <a:r>
              <a:rPr lang="zh-TW" altLang="en-US" sz="2400" dirty="0" smtClean="0"/>
              <a:t>除</a:t>
            </a:r>
            <a:r>
              <a:rPr lang="en-US" altLang="zh-TW" sz="2400" dirty="0" smtClean="0"/>
              <a:t>10</a:t>
            </a:r>
            <a:r>
              <a:rPr lang="zh-TW" altLang="en-US" sz="2400" dirty="0" smtClean="0"/>
              <a:t>即為</a:t>
            </a:r>
            <a:r>
              <a:rPr lang="en-US" altLang="zh-TW" sz="2400" dirty="0" smtClean="0"/>
              <a:t>ac</a:t>
            </a:r>
            <a:r>
              <a:rPr lang="zh-TW" altLang="en-US" sz="2400" dirty="0" smtClean="0"/>
              <a:t>電壓的小數點第一位</a:t>
            </a:r>
            <a:r>
              <a:rPr lang="en-US" altLang="zh-TW" sz="2400" dirty="0" smtClean="0">
                <a:solidFill>
                  <a:srgbClr val="00B0F0"/>
                </a:solidFill>
              </a:rPr>
              <a:t>(.10</a:t>
            </a:r>
            <a:r>
              <a:rPr lang="en-US" altLang="zh-TW" sz="2400" dirty="0" smtClean="0"/>
              <a:t>),</a:t>
            </a:r>
            <a:r>
              <a:rPr lang="zh-TW" altLang="en-US" sz="2400" dirty="0" smtClean="0"/>
              <a:t>再加上電壓整數位</a:t>
            </a:r>
            <a:r>
              <a:rPr lang="en-US" altLang="zh-TW" sz="2400" dirty="0" smtClean="0"/>
              <a:t>byte 2(</a:t>
            </a:r>
            <a:r>
              <a:rPr lang="en-US" altLang="zh-TW" sz="2400" dirty="0" smtClean="0">
                <a:solidFill>
                  <a:srgbClr val="FF0000"/>
                </a:solidFill>
              </a:rPr>
              <a:t>123</a:t>
            </a:r>
            <a:r>
              <a:rPr lang="en-US" altLang="zh-TW" sz="2400" dirty="0" smtClean="0"/>
              <a:t>),</a:t>
            </a:r>
            <a:r>
              <a:rPr lang="zh-TW" altLang="en-US" sz="2400" dirty="0" smtClean="0"/>
              <a:t>就是</a:t>
            </a:r>
            <a:r>
              <a:rPr lang="en-US" altLang="zh-TW" sz="2400" dirty="0" smtClean="0"/>
              <a:t>ac_v</a:t>
            </a:r>
            <a:r>
              <a:rPr lang="zh-TW" altLang="en-US" sz="2400" dirty="0" smtClean="0"/>
              <a:t>電壓顯示值</a:t>
            </a:r>
            <a:r>
              <a:rPr lang="en-US" altLang="zh-TW" sz="2400" dirty="0" smtClean="0"/>
              <a:t>,</a:t>
            </a:r>
            <a:r>
              <a:rPr lang="zh-TW" altLang="en-US" sz="2400" dirty="0" smtClean="0"/>
              <a:t>如</a:t>
            </a:r>
            <a:r>
              <a:rPr lang="en-US" altLang="zh-TW" sz="2400" dirty="0" smtClean="0">
                <a:solidFill>
                  <a:srgbClr val="FF0000"/>
                </a:solidFill>
              </a:rPr>
              <a:t>123</a:t>
            </a:r>
            <a:r>
              <a:rPr lang="en-US" altLang="zh-TW" sz="2400" dirty="0" smtClean="0">
                <a:solidFill>
                  <a:srgbClr val="00B0F0"/>
                </a:solidFill>
              </a:rPr>
              <a:t>.10</a:t>
            </a:r>
            <a:r>
              <a:rPr lang="en-US" altLang="zh-TW" sz="2400" dirty="0" smtClean="0"/>
              <a:t> Vrms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zh-TW" altLang="en-US" sz="2400" dirty="0" smtClean="0"/>
              <a:t>將結果輸出於</a:t>
            </a:r>
            <a:r>
              <a:rPr lang="en-US" altLang="zh-TW" sz="2400" dirty="0" smtClean="0"/>
              <a:t>function node </a:t>
            </a:r>
            <a:r>
              <a:rPr lang="zh-TW" altLang="en-US" sz="2400" dirty="0" smtClean="0"/>
              <a:t>的</a:t>
            </a:r>
            <a:r>
              <a:rPr lang="en-US" altLang="zh-TW" sz="2400" dirty="0" smtClean="0"/>
              <a:t>port 0</a:t>
            </a:r>
            <a:r>
              <a:rPr lang="zh-TW" altLang="en-US" sz="2400" dirty="0" smtClean="0"/>
              <a:t>位置</a:t>
            </a:r>
            <a:r>
              <a:rPr lang="en-US" altLang="zh-TW" sz="2400" dirty="0" smtClean="0"/>
              <a:t>,</a:t>
            </a:r>
            <a:r>
              <a:rPr lang="zh-TW" altLang="en-US" sz="2400" dirty="0" smtClean="0"/>
              <a:t>其餘</a:t>
            </a:r>
            <a:r>
              <a:rPr lang="en-US" altLang="zh-TW" sz="2400" dirty="0" smtClean="0"/>
              <a:t>port</a:t>
            </a:r>
            <a:r>
              <a:rPr lang="zh-TW" altLang="en-US" sz="2400" dirty="0" smtClean="0"/>
              <a:t>不輸出數值</a:t>
            </a:r>
            <a:endParaRPr lang="en-US" altLang="zh-TW" sz="2400" dirty="0" smtClean="0"/>
          </a:p>
          <a:p>
            <a:pPr marL="342900" indent="-342900">
              <a:buFont typeface="Arial" pitchFamily="34" charset="0"/>
              <a:buChar char="•"/>
            </a:pPr>
            <a:r>
              <a:rPr lang="zh-TW" altLang="en-US" sz="2400" dirty="0"/>
              <a:t>接下來</a:t>
            </a:r>
            <a:r>
              <a:rPr lang="zh-TW" altLang="en-US" sz="2400" dirty="0" smtClean="0"/>
              <a:t>的</a:t>
            </a:r>
            <a:r>
              <a:rPr lang="zh-TW" altLang="en-US" sz="2400" dirty="0"/>
              <a:t>電</a:t>
            </a:r>
            <a:r>
              <a:rPr lang="zh-TW" altLang="en-US" sz="2400" dirty="0" smtClean="0"/>
              <a:t>流</a:t>
            </a:r>
            <a:r>
              <a:rPr lang="en-US" altLang="zh-TW" sz="2400" dirty="0" smtClean="0"/>
              <a:t>,</a:t>
            </a:r>
            <a:r>
              <a:rPr lang="zh-TW" altLang="en-US" sz="2400" dirty="0" smtClean="0"/>
              <a:t>功率</a:t>
            </a:r>
            <a:r>
              <a:rPr lang="en-US" altLang="zh-TW" sz="2400" dirty="0" smtClean="0"/>
              <a:t>,</a:t>
            </a:r>
            <a:r>
              <a:rPr lang="zh-TW" altLang="en-US" sz="2400" dirty="0" smtClean="0"/>
              <a:t>瓦時程式與上述做法相同以此類推</a:t>
            </a:r>
            <a:endParaRPr lang="en-US" altLang="zh-TW" sz="2400" dirty="0" smtClean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9626" y="4729315"/>
            <a:ext cx="6050964" cy="18438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18580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CF95D02-D4C5-4416-A96B-5D54D733277C}" type="slidenum">
              <a:rPr kumimoji="0" lang="en-US" altLang="zh-TW"/>
              <a:pPr>
                <a:defRPr/>
              </a:pPr>
              <a:t>58</a:t>
            </a:fld>
            <a:endParaRPr kumimoji="0" lang="en-US" altLang="zh-TW"/>
          </a:p>
        </p:txBody>
      </p:sp>
      <p:sp>
        <p:nvSpPr>
          <p:cNvPr id="5" name="文字方塊 4"/>
          <p:cNvSpPr txBox="1"/>
          <p:nvPr/>
        </p:nvSpPr>
        <p:spPr>
          <a:xfrm>
            <a:off x="457200" y="619758"/>
            <a:ext cx="84400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/>
              <a:t>Function node 1 </a:t>
            </a:r>
            <a:r>
              <a:rPr lang="en-US" altLang="zh-TW" sz="2400" dirty="0"/>
              <a:t>for </a:t>
            </a:r>
            <a:r>
              <a:rPr lang="en-US" altLang="zh-TW" sz="2400" dirty="0" smtClean="0"/>
              <a:t>power meter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zh-TW" altLang="en-US" sz="2400" dirty="0" smtClean="0"/>
              <a:t>將讀取</a:t>
            </a:r>
            <a:r>
              <a:rPr lang="en-US" altLang="zh-TW" sz="2400" dirty="0" smtClean="0"/>
              <a:t>ac</a:t>
            </a:r>
            <a:r>
              <a:rPr lang="zh-TW" altLang="en-US" sz="2400" dirty="0" smtClean="0"/>
              <a:t>電壓的指令由</a:t>
            </a:r>
            <a:r>
              <a:rPr lang="en-US" altLang="zh-TW" sz="2400" dirty="0" smtClean="0"/>
              <a:t>rs232</a:t>
            </a:r>
            <a:r>
              <a:rPr lang="zh-TW" altLang="en-US" sz="2400" dirty="0" smtClean="0"/>
              <a:t>送出</a:t>
            </a:r>
            <a:r>
              <a:rPr lang="en-US" altLang="zh-TW" sz="2400" dirty="0" smtClean="0"/>
              <a:t> 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altLang="zh-TW" sz="2400" dirty="0" smtClean="0"/>
              <a:t>New Buffer</a:t>
            </a:r>
            <a:r>
              <a:rPr lang="zh-TW" altLang="en-US" sz="2400" dirty="0" smtClean="0"/>
              <a:t>括號內容為設定參數</a:t>
            </a:r>
            <a:r>
              <a:rPr lang="en-US" altLang="zh-TW" sz="2400" dirty="0" smtClean="0"/>
              <a:t>,</a:t>
            </a:r>
            <a:r>
              <a:rPr lang="zh-TW" altLang="en-US" sz="2400" dirty="0" smtClean="0"/>
              <a:t>請詳閱說明書</a:t>
            </a:r>
            <a:endParaRPr lang="en-US" altLang="zh-TW" sz="24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338" y="2286000"/>
            <a:ext cx="7551737" cy="228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矩形 5"/>
          <p:cNvSpPr/>
          <p:nvPr/>
        </p:nvSpPr>
        <p:spPr>
          <a:xfrm>
            <a:off x="124640" y="619757"/>
            <a:ext cx="378630" cy="461665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2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H</a:t>
            </a:r>
            <a:endParaRPr lang="zh-TW" altLang="en-US" sz="24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67711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CF95D02-D4C5-4416-A96B-5D54D733277C}" type="slidenum">
              <a:rPr kumimoji="0" lang="en-US" altLang="zh-TW"/>
              <a:pPr>
                <a:defRPr/>
              </a:pPr>
              <a:t>59</a:t>
            </a:fld>
            <a:endParaRPr kumimoji="0" lang="en-US" altLang="zh-TW"/>
          </a:p>
        </p:txBody>
      </p:sp>
      <p:sp>
        <p:nvSpPr>
          <p:cNvPr id="5" name="文字方塊 4"/>
          <p:cNvSpPr txBox="1"/>
          <p:nvPr/>
        </p:nvSpPr>
        <p:spPr>
          <a:xfrm>
            <a:off x="457200" y="619758"/>
            <a:ext cx="84400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/>
              <a:t>Function node 2 </a:t>
            </a:r>
            <a:r>
              <a:rPr lang="en-US" altLang="zh-TW" sz="2400" dirty="0"/>
              <a:t>for </a:t>
            </a:r>
            <a:r>
              <a:rPr lang="en-US" altLang="zh-TW" sz="2400" dirty="0" smtClean="0"/>
              <a:t>power meter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zh-TW" altLang="en-US" sz="2400" dirty="0"/>
              <a:t>將讀取</a:t>
            </a:r>
            <a:r>
              <a:rPr lang="en-US" altLang="zh-TW" sz="2400" dirty="0"/>
              <a:t>ac</a:t>
            </a:r>
            <a:r>
              <a:rPr lang="zh-TW" altLang="en-US" sz="2400" dirty="0" smtClean="0"/>
              <a:t>電流的</a:t>
            </a:r>
            <a:r>
              <a:rPr lang="zh-TW" altLang="en-US" sz="2400" dirty="0"/>
              <a:t>指令由</a:t>
            </a:r>
            <a:r>
              <a:rPr lang="en-US" altLang="zh-TW" sz="2400" dirty="0"/>
              <a:t>rs232</a:t>
            </a:r>
            <a:r>
              <a:rPr lang="zh-TW" altLang="en-US" sz="2400" dirty="0"/>
              <a:t>送出</a:t>
            </a:r>
            <a:r>
              <a:rPr lang="en-US" altLang="zh-TW" sz="2400" dirty="0"/>
              <a:t> </a:t>
            </a:r>
          </a:p>
          <a:p>
            <a:pPr marL="342900" indent="-342900">
              <a:buFont typeface="Arial" pitchFamily="34" charset="0"/>
              <a:buChar char="•"/>
            </a:pPr>
            <a:endParaRPr lang="en-US" altLang="zh-TW" sz="240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" y="2309813"/>
            <a:ext cx="7542213" cy="2238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矩形 5"/>
          <p:cNvSpPr/>
          <p:nvPr/>
        </p:nvSpPr>
        <p:spPr>
          <a:xfrm>
            <a:off x="180745" y="619757"/>
            <a:ext cx="266420" cy="461665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2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I</a:t>
            </a:r>
            <a:endParaRPr lang="zh-TW" altLang="en-US" sz="24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05762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CF95D02-D4C5-4416-A96B-5D54D733277C}" type="slidenum">
              <a:rPr kumimoji="0" lang="en-US" altLang="zh-TW"/>
              <a:pPr>
                <a:defRPr/>
              </a:pPr>
              <a:t>6</a:t>
            </a:fld>
            <a:endParaRPr kumimoji="0" lang="en-US" altLang="zh-TW"/>
          </a:p>
        </p:txBody>
      </p:sp>
      <p:sp>
        <p:nvSpPr>
          <p:cNvPr id="2" name="矩形 1"/>
          <p:cNvSpPr/>
          <p:nvPr/>
        </p:nvSpPr>
        <p:spPr>
          <a:xfrm>
            <a:off x="585043" y="1003165"/>
            <a:ext cx="786384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zh-TW" dirty="0" smtClean="0"/>
          </a:p>
          <a:p>
            <a:r>
              <a:rPr lang="zh-TW" altLang="en-US" sz="2000" dirty="0" smtClean="0"/>
              <a:t>此次使用</a:t>
            </a:r>
            <a:r>
              <a:rPr lang="en-US" altLang="zh-TW" sz="2000" dirty="0" smtClean="0"/>
              <a:t>XBEE</a:t>
            </a:r>
            <a:r>
              <a:rPr lang="zh-TW" altLang="en-US" sz="2000" dirty="0" smtClean="0"/>
              <a:t>模</a:t>
            </a:r>
            <a:r>
              <a:rPr lang="zh-TW" altLang="en-US" sz="2000" dirty="0" smtClean="0"/>
              <a:t>組進</a:t>
            </a:r>
            <a:r>
              <a:rPr lang="zh-TW" altLang="en-US" sz="2000" dirty="0" smtClean="0"/>
              <a:t>行以</a:t>
            </a:r>
            <a:r>
              <a:rPr lang="zh-TW" altLang="en-US" sz="2000" dirty="0" smtClean="0"/>
              <a:t>下項目</a:t>
            </a:r>
            <a:endParaRPr lang="en-US" altLang="zh-TW" sz="2000" dirty="0" smtClean="0"/>
          </a:p>
          <a:p>
            <a:endParaRPr lang="zh-TW" altLang="en-US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000" dirty="0" smtClean="0"/>
              <a:t>如</a:t>
            </a:r>
            <a:r>
              <a:rPr lang="zh-TW" altLang="en-US" sz="2000" dirty="0" smtClean="0"/>
              <a:t>何架構網</a:t>
            </a:r>
            <a:r>
              <a:rPr lang="zh-TW" altLang="en-US" sz="2000" dirty="0" smtClean="0"/>
              <a:t>路</a:t>
            </a:r>
            <a:endParaRPr lang="en-US" altLang="zh-TW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000" dirty="0"/>
              <a:t>了解</a:t>
            </a:r>
            <a:r>
              <a:rPr lang="en-US" altLang="zh-TW" sz="2000" dirty="0" smtClean="0"/>
              <a:t>ZIGBEE</a:t>
            </a:r>
            <a:r>
              <a:rPr lang="zh-TW" altLang="en-US" sz="2000" dirty="0" smtClean="0"/>
              <a:t>網路術語名詞</a:t>
            </a:r>
            <a:endParaRPr lang="en-US" altLang="zh-TW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000" dirty="0" smtClean="0"/>
              <a:t>以</a:t>
            </a:r>
            <a:r>
              <a:rPr lang="en-US" altLang="zh-TW" sz="2000" dirty="0"/>
              <a:t>XBEE</a:t>
            </a:r>
            <a:r>
              <a:rPr lang="zh-TW" altLang="en-US" sz="2000" dirty="0"/>
              <a:t>模組實現無</a:t>
            </a:r>
            <a:r>
              <a:rPr lang="zh-TW" altLang="en-US" sz="2000" dirty="0" smtClean="0"/>
              <a:t>線</a:t>
            </a:r>
            <a:r>
              <a:rPr lang="en-US" altLang="zh-TW" sz="2000" dirty="0" smtClean="0"/>
              <a:t>ADC</a:t>
            </a:r>
            <a:r>
              <a:rPr lang="zh-TW" altLang="en-US" sz="2000" dirty="0"/>
              <a:t>傳</a:t>
            </a:r>
            <a:r>
              <a:rPr lang="zh-TW" altLang="en-US" sz="2000" dirty="0" smtClean="0"/>
              <a:t>輸為</a:t>
            </a:r>
            <a:r>
              <a:rPr lang="zh-TW" altLang="en-US" sz="2000" dirty="0"/>
              <a:t>目</a:t>
            </a:r>
            <a:r>
              <a:rPr lang="zh-TW" altLang="en-US" sz="2000" dirty="0" smtClean="0"/>
              <a:t>標</a:t>
            </a:r>
            <a:r>
              <a:rPr lang="en-US" altLang="zh-TW" sz="2000" dirty="0" smtClean="0"/>
              <a:t>,</a:t>
            </a:r>
            <a:r>
              <a:rPr lang="zh-TW" altLang="en-US" sz="2000" dirty="0" smtClean="0"/>
              <a:t>並了解如何設定</a:t>
            </a:r>
            <a:r>
              <a:rPr lang="en-US" altLang="zh-TW" sz="2000" dirty="0" smtClean="0"/>
              <a:t>XBEE</a:t>
            </a:r>
            <a:r>
              <a:rPr lang="zh-TW" altLang="en-US" sz="2000" dirty="0" smtClean="0"/>
              <a:t>傳輸參數</a:t>
            </a:r>
            <a:endParaRPr lang="en-US" altLang="zh-TW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262808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CF95D02-D4C5-4416-A96B-5D54D733277C}" type="slidenum">
              <a:rPr kumimoji="0" lang="en-US" altLang="zh-TW"/>
              <a:pPr>
                <a:defRPr/>
              </a:pPr>
              <a:t>60</a:t>
            </a:fld>
            <a:endParaRPr kumimoji="0" lang="en-US" altLang="zh-TW"/>
          </a:p>
        </p:txBody>
      </p:sp>
      <p:sp>
        <p:nvSpPr>
          <p:cNvPr id="5" name="文字方塊 4"/>
          <p:cNvSpPr txBox="1"/>
          <p:nvPr/>
        </p:nvSpPr>
        <p:spPr>
          <a:xfrm>
            <a:off x="457200" y="619758"/>
            <a:ext cx="84400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/>
              <a:t>Function node 3 </a:t>
            </a:r>
            <a:r>
              <a:rPr lang="en-US" altLang="zh-TW" sz="2400" dirty="0"/>
              <a:t>for </a:t>
            </a:r>
            <a:r>
              <a:rPr lang="en-US" altLang="zh-TW" sz="2400" dirty="0" smtClean="0"/>
              <a:t>power meter</a:t>
            </a:r>
          </a:p>
          <a:p>
            <a:r>
              <a:rPr lang="zh-TW" altLang="en-US" sz="2400" dirty="0"/>
              <a:t>將讀取</a:t>
            </a:r>
            <a:r>
              <a:rPr lang="en-US" altLang="zh-TW" sz="2400" dirty="0" smtClean="0"/>
              <a:t>ac</a:t>
            </a:r>
            <a:r>
              <a:rPr lang="zh-TW" altLang="en-US" sz="2400" dirty="0"/>
              <a:t>功率</a:t>
            </a:r>
            <a:r>
              <a:rPr lang="zh-TW" altLang="en-US" sz="2400" dirty="0" smtClean="0"/>
              <a:t>的</a:t>
            </a:r>
            <a:r>
              <a:rPr lang="zh-TW" altLang="en-US" sz="2400" dirty="0"/>
              <a:t>指令由</a:t>
            </a:r>
            <a:r>
              <a:rPr lang="en-US" altLang="zh-TW" sz="2400" dirty="0"/>
              <a:t>rs232</a:t>
            </a:r>
            <a:r>
              <a:rPr lang="zh-TW" altLang="en-US" sz="2400" dirty="0"/>
              <a:t>送出</a:t>
            </a:r>
            <a:r>
              <a:rPr lang="en-US" altLang="zh-TW" sz="2400" dirty="0"/>
              <a:t> </a:t>
            </a:r>
          </a:p>
          <a:p>
            <a:endParaRPr lang="en-US" altLang="zh-TW" sz="2400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288" y="2276475"/>
            <a:ext cx="7589837" cy="2305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矩形 5"/>
          <p:cNvSpPr/>
          <p:nvPr/>
        </p:nvSpPr>
        <p:spPr>
          <a:xfrm>
            <a:off x="170326" y="619757"/>
            <a:ext cx="287258" cy="461665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2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J</a:t>
            </a:r>
            <a:endParaRPr lang="zh-TW" altLang="en-US" sz="24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47036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CF95D02-D4C5-4416-A96B-5D54D733277C}" type="slidenum">
              <a:rPr kumimoji="0" lang="en-US" altLang="zh-TW"/>
              <a:pPr>
                <a:defRPr/>
              </a:pPr>
              <a:t>61</a:t>
            </a:fld>
            <a:endParaRPr kumimoji="0" lang="en-US" altLang="zh-TW"/>
          </a:p>
        </p:txBody>
      </p:sp>
      <p:sp>
        <p:nvSpPr>
          <p:cNvPr id="5" name="文字方塊 4"/>
          <p:cNvSpPr txBox="1"/>
          <p:nvPr/>
        </p:nvSpPr>
        <p:spPr>
          <a:xfrm>
            <a:off x="457200" y="619758"/>
            <a:ext cx="84400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/>
              <a:t>Function node 4 </a:t>
            </a:r>
            <a:r>
              <a:rPr lang="en-US" altLang="zh-TW" sz="2400" dirty="0"/>
              <a:t>for </a:t>
            </a:r>
            <a:r>
              <a:rPr lang="en-US" altLang="zh-TW" sz="2400" dirty="0" smtClean="0"/>
              <a:t>power meter</a:t>
            </a:r>
          </a:p>
          <a:p>
            <a:r>
              <a:rPr lang="zh-TW" altLang="en-US" sz="2400" dirty="0"/>
              <a:t>將讀取</a:t>
            </a:r>
            <a:r>
              <a:rPr lang="en-US" altLang="zh-TW" sz="2400" dirty="0" smtClean="0"/>
              <a:t>ac</a:t>
            </a:r>
            <a:r>
              <a:rPr lang="zh-TW" altLang="en-US" sz="2400" dirty="0"/>
              <a:t>瓦時</a:t>
            </a:r>
            <a:r>
              <a:rPr lang="zh-TW" altLang="en-US" sz="2400" dirty="0" smtClean="0"/>
              <a:t>的</a:t>
            </a:r>
            <a:r>
              <a:rPr lang="zh-TW" altLang="en-US" sz="2400" dirty="0"/>
              <a:t>指令由</a:t>
            </a:r>
            <a:r>
              <a:rPr lang="en-US" altLang="zh-TW" sz="2400" dirty="0"/>
              <a:t>rs232</a:t>
            </a:r>
            <a:r>
              <a:rPr lang="zh-TW" altLang="en-US" sz="2400" dirty="0"/>
              <a:t>送出</a:t>
            </a:r>
            <a:r>
              <a:rPr lang="en-US" altLang="zh-TW" sz="2400" dirty="0"/>
              <a:t> </a:t>
            </a:r>
          </a:p>
          <a:p>
            <a:endParaRPr lang="en-US" altLang="zh-TW" sz="2400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" y="2266950"/>
            <a:ext cx="7542213" cy="2324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矩形 5"/>
          <p:cNvSpPr/>
          <p:nvPr/>
        </p:nvSpPr>
        <p:spPr>
          <a:xfrm>
            <a:off x="137465" y="619757"/>
            <a:ext cx="352981" cy="461665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2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K</a:t>
            </a:r>
            <a:endParaRPr lang="zh-TW" altLang="en-US" sz="24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78623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CF95D02-D4C5-4416-A96B-5D54D733277C}" type="slidenum">
              <a:rPr kumimoji="0" lang="en-US" altLang="zh-TW"/>
              <a:pPr>
                <a:defRPr/>
              </a:pPr>
              <a:t>62</a:t>
            </a:fld>
            <a:endParaRPr kumimoji="0" lang="en-US" altLang="zh-TW"/>
          </a:p>
        </p:txBody>
      </p:sp>
      <p:sp>
        <p:nvSpPr>
          <p:cNvPr id="5" name="文字方塊 4"/>
          <p:cNvSpPr txBox="1"/>
          <p:nvPr/>
        </p:nvSpPr>
        <p:spPr>
          <a:xfrm>
            <a:off x="457200" y="619758"/>
            <a:ext cx="84400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Serialport out node for </a:t>
            </a:r>
            <a:r>
              <a:rPr lang="en-US" altLang="zh-TW" sz="2400" dirty="0" smtClean="0"/>
              <a:t>power meter</a:t>
            </a:r>
            <a:r>
              <a:rPr lang="zh-TW" altLang="en-US" sz="2400" dirty="0" smtClean="0"/>
              <a:t>設定</a:t>
            </a:r>
            <a:endParaRPr lang="en-US" altLang="zh-TW" sz="2400" dirty="0" smtClean="0"/>
          </a:p>
          <a:p>
            <a:pPr marL="342900" indent="-342900">
              <a:buFont typeface="Arial" pitchFamily="34" charset="0"/>
              <a:buChar char="•"/>
            </a:pPr>
            <a:endParaRPr lang="en-US" altLang="zh-TW" sz="2400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8375" y="1676400"/>
            <a:ext cx="4667250" cy="350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矩形 5"/>
          <p:cNvSpPr/>
          <p:nvPr/>
        </p:nvSpPr>
        <p:spPr>
          <a:xfrm>
            <a:off x="156701" y="619757"/>
            <a:ext cx="314509" cy="461665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2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L</a:t>
            </a:r>
            <a:endParaRPr lang="zh-TW" altLang="en-US" sz="24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84475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CF95D02-D4C5-4416-A96B-5D54D733277C}" type="slidenum">
              <a:rPr kumimoji="0" lang="en-US" altLang="zh-TW"/>
              <a:pPr>
                <a:defRPr/>
              </a:pPr>
              <a:t>63</a:t>
            </a:fld>
            <a:endParaRPr kumimoji="0" lang="en-US" altLang="zh-TW"/>
          </a:p>
        </p:txBody>
      </p:sp>
      <p:sp>
        <p:nvSpPr>
          <p:cNvPr id="5" name="文字方塊 4"/>
          <p:cNvSpPr txBox="1"/>
          <p:nvPr/>
        </p:nvSpPr>
        <p:spPr>
          <a:xfrm>
            <a:off x="457200" y="619758"/>
            <a:ext cx="84400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 smtClean="0"/>
              <a:t>最後</a:t>
            </a:r>
            <a:r>
              <a:rPr lang="en-US" altLang="zh-TW" sz="2400" dirty="0" smtClean="0"/>
              <a:t>,Dashboard </a:t>
            </a:r>
            <a:r>
              <a:rPr lang="zh-TW" altLang="en-US" sz="2400" dirty="0" smtClean="0"/>
              <a:t>顯示各</a:t>
            </a:r>
            <a:r>
              <a:rPr lang="en-US" altLang="zh-TW" sz="2400" dirty="0" smtClean="0"/>
              <a:t>sensor</a:t>
            </a:r>
            <a:r>
              <a:rPr lang="zh-TW" altLang="en-US" sz="2400" dirty="0" smtClean="0"/>
              <a:t>的數據</a:t>
            </a:r>
            <a:endParaRPr lang="en-US" altLang="zh-TW" sz="2400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213" y="2052638"/>
            <a:ext cx="8029575" cy="2752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71471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CF95D02-D4C5-4416-A96B-5D54D733277C}" type="slidenum">
              <a:rPr kumimoji="0" lang="en-US" altLang="zh-TW"/>
              <a:pPr>
                <a:defRPr/>
              </a:pPr>
              <a:t>64</a:t>
            </a:fld>
            <a:endParaRPr kumimoji="0" lang="en-US" altLang="zh-TW"/>
          </a:p>
        </p:txBody>
      </p:sp>
      <p:sp>
        <p:nvSpPr>
          <p:cNvPr id="6" name="標題 21"/>
          <p:cNvSpPr txBox="1">
            <a:spLocks/>
          </p:cNvSpPr>
          <p:nvPr/>
        </p:nvSpPr>
        <p:spPr bwMode="auto">
          <a:xfrm>
            <a:off x="316523" y="2574556"/>
            <a:ext cx="8229600" cy="10514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defTabSz="457200" rtl="0" fontAlgn="base">
              <a:spcBef>
                <a:spcPct val="0"/>
              </a:spcBef>
              <a:spcAft>
                <a:spcPct val="0"/>
              </a:spcAft>
              <a:defRPr sz="4000" b="1" kern="1200">
                <a:solidFill>
                  <a:schemeClr val="tx1"/>
                </a:solidFill>
                <a:latin typeface="+mj-lt"/>
                <a:ea typeface="微軟正黑體"/>
                <a:cs typeface="微軟正黑體"/>
              </a:defRPr>
            </a:lvl1pPr>
            <a:lvl2pPr algn="ctr" defTabSz="457200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2pPr>
            <a:lvl3pPr algn="ctr" defTabSz="457200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3pPr>
            <a:lvl4pPr algn="ctr" defTabSz="457200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4pPr>
            <a:lvl5pPr algn="ctr" defTabSz="457200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9pPr>
          </a:lstStyle>
          <a:p>
            <a:pPr eaLnBrk="1" hangingPunct="1"/>
            <a:r>
              <a:rPr lang="en-US" altLang="zh-TW" dirty="0" smtClean="0"/>
              <a:t>Conclusion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83645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8AB4DDE-E607-41E6-B0A5-68EB49ADA942}" type="slidenum">
              <a:rPr lang="zh-TW" altLang="en-US" smtClean="0"/>
              <a:pPr>
                <a:defRPr/>
              </a:pPr>
              <a:t>65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587252" y="1003165"/>
            <a:ext cx="7863840" cy="29546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US" altLang="zh-TW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400" dirty="0" smtClean="0"/>
              <a:t>藉由此篇文章可以學習如何使</a:t>
            </a:r>
            <a:r>
              <a:rPr lang="zh-TW" altLang="en-US" sz="2400" dirty="0" smtClean="0"/>
              <a:t>用各種傳感器及</a:t>
            </a:r>
            <a:r>
              <a:rPr lang="en-US" altLang="zh-TW" sz="2400" dirty="0" smtClean="0"/>
              <a:t>,</a:t>
            </a:r>
            <a:r>
              <a:rPr lang="zh-TW" altLang="en-US" sz="2400" dirty="0" smtClean="0"/>
              <a:t>及使</a:t>
            </a:r>
            <a:r>
              <a:rPr lang="zh-TW" altLang="en-US" sz="2400" dirty="0" smtClean="0"/>
              <a:t>用</a:t>
            </a:r>
            <a:r>
              <a:rPr lang="en-US" altLang="zh-TW" sz="2400" dirty="0" smtClean="0"/>
              <a:t>XBEE</a:t>
            </a:r>
            <a:r>
              <a:rPr lang="zh-TW" altLang="en-US" sz="2400" dirty="0" smtClean="0"/>
              <a:t>無</a:t>
            </a:r>
            <a:r>
              <a:rPr lang="zh-TW" altLang="en-US" sz="2400" dirty="0" smtClean="0"/>
              <a:t>線傳送資料</a:t>
            </a:r>
            <a:endParaRPr lang="en-US" altLang="zh-TW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400" dirty="0"/>
              <a:t>透過</a:t>
            </a:r>
            <a:r>
              <a:rPr lang="en-US" altLang="zh-TW" sz="2400" dirty="0" smtClean="0"/>
              <a:t>XBEE</a:t>
            </a:r>
            <a:r>
              <a:rPr lang="zh-TW" altLang="en-US" sz="2400" dirty="0" smtClean="0"/>
              <a:t>無</a:t>
            </a:r>
            <a:r>
              <a:rPr lang="zh-TW" altLang="en-US" sz="2400" dirty="0"/>
              <a:t>線傳</a:t>
            </a:r>
            <a:r>
              <a:rPr lang="zh-TW" altLang="en-US" sz="2400" dirty="0" smtClean="0"/>
              <a:t>輸</a:t>
            </a:r>
            <a:r>
              <a:rPr lang="en-US" altLang="zh-TW" sz="2400" dirty="0" smtClean="0"/>
              <a:t>,</a:t>
            </a:r>
            <a:r>
              <a:rPr lang="zh-TW" altLang="en-US" sz="2400" dirty="0" smtClean="0"/>
              <a:t>取代所有有線的</a:t>
            </a:r>
            <a:r>
              <a:rPr lang="en-US" altLang="zh-TW" sz="2400" dirty="0" smtClean="0"/>
              <a:t>RS232</a:t>
            </a:r>
            <a:r>
              <a:rPr lang="zh-TW" altLang="en-US" sz="2400" dirty="0" smtClean="0"/>
              <a:t>傳輸</a:t>
            </a:r>
            <a:endParaRPr lang="en-US" altLang="zh-TW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400" dirty="0" smtClean="0"/>
              <a:t>朝</a:t>
            </a:r>
            <a:r>
              <a:rPr lang="zh-TW" altLang="en-US" sz="2400" dirty="0" smtClean="0"/>
              <a:t>星</a:t>
            </a:r>
            <a:r>
              <a:rPr lang="zh-TW" altLang="en-US" sz="2400" dirty="0"/>
              <a:t>狀</a:t>
            </a:r>
            <a:r>
              <a:rPr lang="zh-TW" altLang="en-US" sz="2400" dirty="0" smtClean="0"/>
              <a:t>、樹狀網路發展</a:t>
            </a:r>
            <a:r>
              <a:rPr lang="en-US" altLang="zh-TW" sz="2400" dirty="0" err="1" smtClean="0"/>
              <a:t>IoT</a:t>
            </a:r>
            <a:endParaRPr lang="en-US" altLang="zh-TW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400" dirty="0" smtClean="0"/>
              <a:t>將來實驗以</a:t>
            </a:r>
            <a:r>
              <a:rPr lang="en-US" altLang="zh-TW" sz="2400" dirty="0"/>
              <a:t>Wi-SUN</a:t>
            </a:r>
            <a:r>
              <a:rPr lang="zh-TW" altLang="en-US" sz="2400" dirty="0"/>
              <a:t>取代</a:t>
            </a:r>
            <a:r>
              <a:rPr lang="en-US" altLang="zh-TW" sz="2400" dirty="0" smtClean="0"/>
              <a:t>ZigBee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400" dirty="0" smtClean="0"/>
              <a:t>結</a:t>
            </a:r>
            <a:r>
              <a:rPr lang="zh-TW" altLang="en-US" sz="2400" dirty="0" smtClean="0"/>
              <a:t>合</a:t>
            </a:r>
            <a:r>
              <a:rPr lang="en-US" altLang="zh-TW" sz="2400" dirty="0" smtClean="0"/>
              <a:t>ECHONET</a:t>
            </a:r>
            <a:r>
              <a:rPr lang="zh-TW" altLang="en-US" sz="2400" dirty="0" smtClean="0"/>
              <a:t> </a:t>
            </a:r>
            <a:r>
              <a:rPr lang="en-US" altLang="zh-TW" sz="2400" dirty="0" smtClean="0"/>
              <a:t>LITE</a:t>
            </a:r>
            <a:r>
              <a:rPr lang="zh-TW" altLang="en-US" sz="2400" dirty="0"/>
              <a:t>等</a:t>
            </a:r>
            <a:r>
              <a:rPr lang="zh-TW" altLang="en-US" sz="2400" dirty="0" smtClean="0"/>
              <a:t>標</a:t>
            </a:r>
            <a:r>
              <a:rPr lang="zh-TW" altLang="en-US" sz="2400" dirty="0" smtClean="0"/>
              <a:t>準</a:t>
            </a:r>
            <a:r>
              <a:rPr lang="en-US" altLang="zh-TW" sz="2400" dirty="0" smtClean="0"/>
              <a:t>,</a:t>
            </a:r>
            <a:r>
              <a:rPr lang="zh-TW" altLang="en-US" sz="2400" dirty="0" smtClean="0"/>
              <a:t>發</a:t>
            </a:r>
            <a:r>
              <a:rPr lang="zh-TW" altLang="en-US" sz="2400" dirty="0" smtClean="0"/>
              <a:t>展</a:t>
            </a:r>
            <a:r>
              <a:rPr lang="en-US" altLang="zh-TW" sz="2400" dirty="0" smtClean="0"/>
              <a:t>IoT</a:t>
            </a:r>
            <a:endParaRPr lang="en-US" altLang="zh-TW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TW" sz="2400" dirty="0" smtClean="0"/>
          </a:p>
        </p:txBody>
      </p:sp>
    </p:spTree>
    <p:extLst>
      <p:ext uri="{BB962C8B-B14F-4D97-AF65-F5344CB8AC3E}">
        <p14:creationId xmlns:p14="http://schemas.microsoft.com/office/powerpoint/2010/main" val="953081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808163"/>
            <a:ext cx="7772400" cy="1792287"/>
          </a:xfrm>
        </p:spPr>
        <p:txBody>
          <a:bodyPr/>
          <a:lstStyle/>
          <a:p>
            <a:r>
              <a:rPr lang="en-US" altLang="zh-TW" b="0" smtClean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Thank you </a:t>
            </a:r>
            <a:r>
              <a:rPr lang="en-US" altLang="zh-TW" b="0" smtClean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Wingdings" panose="05000000000000000000" pitchFamily="2" charset="2"/>
              </a:rPr>
              <a:t></a:t>
            </a:r>
            <a:endParaRPr lang="en-US" altLang="zh-TW" b="0" smtClean="0"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984AE0-5546-4FD1-9CBF-8674FED8A987}" type="slidenum">
              <a:rPr kumimoji="0" lang="en-US" altLang="zh-TW">
                <a:latin typeface="Times New Roman" pitchFamily="18" charset="0"/>
                <a:cs typeface="Times New Roman" pitchFamily="18" charset="0"/>
              </a:rPr>
              <a:pPr>
                <a:defRPr/>
              </a:pPr>
              <a:t>66</a:t>
            </a:fld>
            <a:endParaRPr kumimoji="0" lang="en-US" altLang="zh-TW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CF95D02-D4C5-4416-A96B-5D54D733277C}" type="slidenum">
              <a:rPr kumimoji="0" lang="en-US" altLang="zh-TW"/>
              <a:pPr>
                <a:defRPr/>
              </a:pPr>
              <a:t>7</a:t>
            </a:fld>
            <a:endParaRPr kumimoji="0" lang="en-US" altLang="zh-TW"/>
          </a:p>
        </p:txBody>
      </p:sp>
      <p:sp>
        <p:nvSpPr>
          <p:cNvPr id="6" name="矩形 5"/>
          <p:cNvSpPr/>
          <p:nvPr/>
        </p:nvSpPr>
        <p:spPr>
          <a:xfrm>
            <a:off x="487024" y="932973"/>
            <a:ext cx="786384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zh-TW" dirty="0" smtClean="0"/>
          </a:p>
          <a:p>
            <a:r>
              <a:rPr lang="en-US" altLang="zh-TW" sz="2400" dirty="0"/>
              <a:t>IEEE 802.15.4</a:t>
            </a:r>
            <a:r>
              <a:rPr lang="zh-TW" altLang="en-US" sz="2400" dirty="0"/>
              <a:t>小組及</a:t>
            </a:r>
            <a:r>
              <a:rPr lang="en-US" altLang="zh-TW" sz="2400" dirty="0"/>
              <a:t>ZigBee</a:t>
            </a:r>
            <a:r>
              <a:rPr lang="zh-TW" altLang="en-US" sz="2400" dirty="0"/>
              <a:t>聯盟制定</a:t>
            </a:r>
            <a:r>
              <a:rPr lang="en-US" altLang="zh-TW" sz="2400" dirty="0"/>
              <a:t>ZigBee</a:t>
            </a:r>
            <a:r>
              <a:rPr lang="zh-TW" altLang="en-US" sz="2400" dirty="0"/>
              <a:t>標準的關係</a:t>
            </a:r>
            <a:endParaRPr lang="zh-TW" altLang="zh-TW" sz="2400" dirty="0"/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9081" y="2126226"/>
            <a:ext cx="5419725" cy="3352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91546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CF95D02-D4C5-4416-A96B-5D54D733277C}" type="slidenum">
              <a:rPr kumimoji="0" lang="en-US" altLang="zh-TW"/>
              <a:pPr>
                <a:defRPr/>
              </a:pPr>
              <a:t>8</a:t>
            </a:fld>
            <a:endParaRPr kumimoji="0" lang="en-US" altLang="zh-TW"/>
          </a:p>
        </p:txBody>
      </p:sp>
      <p:sp>
        <p:nvSpPr>
          <p:cNvPr id="6" name="矩形 5"/>
          <p:cNvSpPr/>
          <p:nvPr/>
        </p:nvSpPr>
        <p:spPr>
          <a:xfrm>
            <a:off x="487024" y="595348"/>
            <a:ext cx="7863840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dirty="0"/>
              <a:t>ZigBee/802.15.4 </a:t>
            </a:r>
            <a:r>
              <a:rPr lang="zh-TW" altLang="en-US" sz="2400" dirty="0" smtClean="0"/>
              <a:t>具有</a:t>
            </a:r>
            <a:r>
              <a:rPr lang="zh-TW" altLang="en-US" sz="2400" dirty="0"/>
              <a:t>以下特性：</a:t>
            </a:r>
          </a:p>
          <a:p>
            <a:endParaRPr lang="en-US" altLang="zh-TW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400" dirty="0" smtClean="0"/>
              <a:t>標準版</a:t>
            </a:r>
            <a:r>
              <a:rPr lang="en-US" altLang="zh-TW" sz="2400" dirty="0" smtClean="0"/>
              <a:t>XBEE</a:t>
            </a:r>
            <a:r>
              <a:rPr lang="zh-TW" altLang="en-US" sz="2400" dirty="0" smtClean="0"/>
              <a:t> </a:t>
            </a:r>
            <a:r>
              <a:rPr lang="en-US" altLang="zh-TW" sz="2400" dirty="0" smtClean="0"/>
              <a:t>100 </a:t>
            </a:r>
            <a:r>
              <a:rPr lang="zh-TW" altLang="en-US" sz="2400" dirty="0"/>
              <a:t>公尺</a:t>
            </a:r>
            <a:r>
              <a:rPr lang="zh-TW" altLang="en-US" sz="2400" dirty="0" smtClean="0"/>
              <a:t>以內、傳輸率</a:t>
            </a:r>
            <a:r>
              <a:rPr lang="en-US" altLang="zh-TW" sz="2400" dirty="0" smtClean="0"/>
              <a:t>250 Kbps(</a:t>
            </a:r>
            <a:r>
              <a:rPr lang="zh-TW" altLang="en-US" sz="2400" dirty="0" smtClean="0"/>
              <a:t>另有</a:t>
            </a:r>
            <a:r>
              <a:rPr lang="en-US" altLang="zh-TW" sz="2400" dirty="0" smtClean="0"/>
              <a:t>PRO</a:t>
            </a:r>
            <a:r>
              <a:rPr lang="zh-TW" altLang="en-US" sz="2400" dirty="0" smtClean="0"/>
              <a:t>版</a:t>
            </a:r>
            <a:r>
              <a:rPr lang="en-US" altLang="zh-TW" sz="2400" dirty="0" smtClean="0"/>
              <a:t>)</a:t>
            </a:r>
            <a:endParaRPr lang="en-US" altLang="zh-TW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400" dirty="0" smtClean="0"/>
              <a:t>通訊</a:t>
            </a:r>
            <a:r>
              <a:rPr lang="zh-TW" altLang="en-US" sz="2400" dirty="0"/>
              <a:t>標準為</a:t>
            </a:r>
            <a:r>
              <a:rPr lang="en-US" altLang="zh-TW" sz="2400" dirty="0" smtClean="0"/>
              <a:t>802.15.4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400" dirty="0" smtClean="0"/>
              <a:t>採用</a:t>
            </a:r>
            <a:r>
              <a:rPr lang="en-US" altLang="zh-TW" sz="2400" dirty="0"/>
              <a:t>128</a:t>
            </a:r>
            <a:r>
              <a:rPr lang="zh-TW" altLang="en-US" sz="2400" dirty="0"/>
              <a:t>位元的</a:t>
            </a:r>
            <a:r>
              <a:rPr lang="en-US" altLang="zh-TW" sz="2400" dirty="0"/>
              <a:t>AES</a:t>
            </a:r>
            <a:r>
              <a:rPr lang="zh-TW" altLang="en-US" sz="2400" dirty="0"/>
              <a:t>加密</a:t>
            </a:r>
            <a:r>
              <a:rPr lang="zh-TW" altLang="en-US" sz="2400" dirty="0" smtClean="0"/>
              <a:t>技術</a:t>
            </a:r>
            <a:endParaRPr lang="en-US" altLang="zh-TW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400" dirty="0" smtClean="0"/>
              <a:t>有</a:t>
            </a:r>
            <a:r>
              <a:rPr lang="zh-TW" altLang="en-US" sz="2400" dirty="0"/>
              <a:t>三種操作頻帶共</a:t>
            </a:r>
            <a:r>
              <a:rPr lang="en-US" altLang="zh-TW" sz="2400" dirty="0"/>
              <a:t>27 </a:t>
            </a:r>
            <a:r>
              <a:rPr lang="zh-TW" altLang="en-US" sz="2400" dirty="0"/>
              <a:t>個通道提供三種資料傳輸速率：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altLang="zh-TW" sz="2000" dirty="0" smtClean="0"/>
              <a:t>2.4GHz</a:t>
            </a:r>
            <a:r>
              <a:rPr lang="zh-TW" altLang="en-US" sz="2000" dirty="0"/>
              <a:t>頻帶有</a:t>
            </a:r>
            <a:r>
              <a:rPr lang="en-US" altLang="zh-TW" sz="2000" dirty="0"/>
              <a:t>16 </a:t>
            </a:r>
            <a:r>
              <a:rPr lang="zh-TW" altLang="en-US" sz="2000" dirty="0"/>
              <a:t>個</a:t>
            </a:r>
            <a:r>
              <a:rPr lang="zh-TW" altLang="en-US" sz="2000" dirty="0" smtClean="0"/>
              <a:t>通道</a:t>
            </a:r>
            <a:r>
              <a:rPr lang="en-US" altLang="zh-TW" sz="2000" dirty="0" smtClean="0"/>
              <a:t>,</a:t>
            </a:r>
            <a:r>
              <a:rPr lang="zh-TW" altLang="en-US" sz="2000" dirty="0" smtClean="0"/>
              <a:t>資料傳輸</a:t>
            </a:r>
            <a:r>
              <a:rPr lang="zh-TW" altLang="en-US" sz="2000" dirty="0"/>
              <a:t>速率為</a:t>
            </a:r>
            <a:r>
              <a:rPr lang="en-US" altLang="zh-TW" sz="2000" dirty="0"/>
              <a:t>250 </a:t>
            </a:r>
            <a:r>
              <a:rPr lang="en-US" altLang="zh-TW" sz="2000" dirty="0" smtClean="0"/>
              <a:t>Kbps(</a:t>
            </a:r>
            <a:r>
              <a:rPr lang="zh-TW" altLang="en-US" sz="2000" dirty="0" smtClean="0"/>
              <a:t>全球</a:t>
            </a:r>
            <a:r>
              <a:rPr lang="en-US" altLang="zh-TW" sz="2000" dirty="0" smtClean="0"/>
              <a:t>)</a:t>
            </a:r>
            <a:endParaRPr lang="zh-TW" altLang="en-US" sz="2000" dirty="0"/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altLang="zh-TW" sz="2000" dirty="0" smtClean="0"/>
              <a:t>915 </a:t>
            </a:r>
            <a:r>
              <a:rPr lang="en-US" altLang="zh-TW" sz="2000" dirty="0"/>
              <a:t>MHz</a:t>
            </a:r>
            <a:r>
              <a:rPr lang="zh-TW" altLang="en-US" sz="2000" dirty="0"/>
              <a:t>頻帶有</a:t>
            </a:r>
            <a:r>
              <a:rPr lang="en-US" altLang="zh-TW" sz="2000" dirty="0"/>
              <a:t>10 </a:t>
            </a:r>
            <a:r>
              <a:rPr lang="zh-TW" altLang="en-US" sz="2000" dirty="0"/>
              <a:t>個</a:t>
            </a:r>
            <a:r>
              <a:rPr lang="zh-TW" altLang="en-US" sz="2000" dirty="0" smtClean="0"/>
              <a:t>通道</a:t>
            </a:r>
            <a:r>
              <a:rPr lang="en-US" altLang="zh-TW" sz="2000" dirty="0" smtClean="0"/>
              <a:t>,</a:t>
            </a:r>
            <a:r>
              <a:rPr lang="zh-TW" altLang="en-US" sz="2000" dirty="0" smtClean="0"/>
              <a:t>資料傳輸</a:t>
            </a:r>
            <a:r>
              <a:rPr lang="zh-TW" altLang="en-US" sz="2000" dirty="0"/>
              <a:t>速率為</a:t>
            </a:r>
            <a:r>
              <a:rPr lang="en-US" altLang="zh-TW" sz="2000" dirty="0"/>
              <a:t>40 </a:t>
            </a:r>
            <a:r>
              <a:rPr lang="en-US" altLang="zh-TW" sz="2000" dirty="0" smtClean="0"/>
              <a:t>Kbps(</a:t>
            </a:r>
            <a:r>
              <a:rPr lang="zh-TW" altLang="en-US" sz="2000" dirty="0" smtClean="0"/>
              <a:t>美</a:t>
            </a:r>
            <a:r>
              <a:rPr lang="en-US" altLang="zh-TW" sz="2000" dirty="0" smtClean="0"/>
              <a:t>)</a:t>
            </a:r>
            <a:endParaRPr lang="zh-TW" altLang="en-US" sz="2000" dirty="0"/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altLang="zh-TW" sz="2000" dirty="0" smtClean="0"/>
              <a:t>868 </a:t>
            </a:r>
            <a:r>
              <a:rPr lang="en-US" altLang="zh-TW" sz="2000" dirty="0"/>
              <a:t>MHz</a:t>
            </a:r>
            <a:r>
              <a:rPr lang="zh-TW" altLang="en-US" sz="2000" dirty="0"/>
              <a:t>頻帶有</a:t>
            </a:r>
            <a:r>
              <a:rPr lang="en-US" altLang="zh-TW" sz="2000" dirty="0"/>
              <a:t>1 </a:t>
            </a:r>
            <a:r>
              <a:rPr lang="zh-TW" altLang="en-US" sz="2000" dirty="0"/>
              <a:t>個</a:t>
            </a:r>
            <a:r>
              <a:rPr lang="zh-TW" altLang="en-US" sz="2000" dirty="0" smtClean="0"/>
              <a:t>通道</a:t>
            </a:r>
            <a:r>
              <a:rPr lang="en-US" altLang="zh-TW" sz="2000" dirty="0" smtClean="0"/>
              <a:t>,</a:t>
            </a:r>
            <a:r>
              <a:rPr lang="zh-TW" altLang="en-US" sz="2000" dirty="0" smtClean="0"/>
              <a:t>資料傳輸</a:t>
            </a:r>
            <a:r>
              <a:rPr lang="zh-TW" altLang="en-US" sz="2000" dirty="0"/>
              <a:t>速率為</a:t>
            </a:r>
            <a:r>
              <a:rPr lang="en-US" altLang="zh-TW" sz="2000" dirty="0"/>
              <a:t>20 </a:t>
            </a:r>
            <a:r>
              <a:rPr lang="en-US" altLang="zh-TW" sz="2000" dirty="0" smtClean="0"/>
              <a:t>Kbps(</a:t>
            </a:r>
            <a:r>
              <a:rPr lang="zh-TW" altLang="en-US" sz="2000" dirty="0" smtClean="0"/>
              <a:t>歐</a:t>
            </a:r>
            <a:r>
              <a:rPr lang="en-US" altLang="zh-TW" sz="2000" dirty="0" smtClean="0"/>
              <a:t>)</a:t>
            </a:r>
            <a:endParaRPr lang="zh-TW" alt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400" dirty="0" smtClean="0"/>
              <a:t>低</a:t>
            </a:r>
            <a:r>
              <a:rPr lang="zh-TW" altLang="en-US" sz="2400" dirty="0"/>
              <a:t>功率</a:t>
            </a:r>
            <a:r>
              <a:rPr lang="zh-TW" altLang="en-US" sz="2400" dirty="0" smtClean="0"/>
              <a:t>消耗</a:t>
            </a:r>
            <a:r>
              <a:rPr lang="en-US" altLang="zh-TW" sz="2400" dirty="0" smtClean="0"/>
              <a:t>,</a:t>
            </a:r>
            <a:r>
              <a:rPr lang="zh-TW" altLang="en-US" sz="2400" dirty="0" smtClean="0"/>
              <a:t>因為</a:t>
            </a:r>
            <a:r>
              <a:rPr lang="zh-TW" altLang="en-US" sz="2400" dirty="0"/>
              <a:t>資料傳輸速率</a:t>
            </a:r>
            <a:r>
              <a:rPr lang="zh-TW" altLang="en-US" sz="2400" dirty="0" smtClean="0"/>
              <a:t>低及極</a:t>
            </a:r>
            <a:r>
              <a:rPr lang="zh-TW" altLang="en-US" sz="2400" dirty="0"/>
              <a:t>短之執行週期且有睡眠</a:t>
            </a:r>
            <a:r>
              <a:rPr lang="zh-TW" altLang="en-US" sz="2400" dirty="0" smtClean="0"/>
              <a:t>模式</a:t>
            </a:r>
            <a:endParaRPr lang="zh-TW" alt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400" dirty="0" smtClean="0"/>
              <a:t>網路</a:t>
            </a:r>
            <a:r>
              <a:rPr lang="zh-TW" altLang="en-US" sz="2400" dirty="0"/>
              <a:t>連接之拓樸方式可選用星狀、點對</a:t>
            </a:r>
            <a:r>
              <a:rPr lang="zh-TW" altLang="en-US" sz="2400" dirty="0" smtClean="0"/>
              <a:t>點或叢集樹狀</a:t>
            </a:r>
            <a:endParaRPr lang="en-US" altLang="zh-TW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400" dirty="0" smtClean="0"/>
              <a:t>支援</a:t>
            </a:r>
            <a:r>
              <a:rPr lang="en-US" altLang="zh-TW" sz="2400" dirty="0"/>
              <a:t>16 </a:t>
            </a:r>
            <a:r>
              <a:rPr lang="zh-TW" altLang="en-US" sz="2400" dirty="0"/>
              <a:t>位元短位址和</a:t>
            </a:r>
            <a:r>
              <a:rPr lang="en-US" altLang="zh-TW" sz="2400" dirty="0"/>
              <a:t>64 </a:t>
            </a:r>
            <a:r>
              <a:rPr lang="zh-TW" altLang="en-US" sz="2400" dirty="0"/>
              <a:t>位元延伸位址定址</a:t>
            </a:r>
            <a:r>
              <a:rPr lang="zh-TW" altLang="en-US" sz="2400" dirty="0" smtClean="0"/>
              <a:t>方式</a:t>
            </a:r>
            <a:endParaRPr lang="zh-TW" alt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400" dirty="0" smtClean="0"/>
              <a:t>使用</a:t>
            </a:r>
            <a:r>
              <a:rPr lang="zh-TW" altLang="en-US" sz="2400" dirty="0"/>
              <a:t>類似於</a:t>
            </a:r>
            <a:r>
              <a:rPr lang="en-US" altLang="zh-TW" sz="2400" dirty="0"/>
              <a:t>IEEE </a:t>
            </a:r>
            <a:r>
              <a:rPr lang="en-US" altLang="zh-TW" sz="2400" dirty="0" smtClean="0"/>
              <a:t>802.11</a:t>
            </a:r>
            <a:r>
              <a:rPr lang="zh-TW" altLang="en-US" sz="2400" dirty="0" smtClean="0"/>
              <a:t>之</a:t>
            </a:r>
            <a:r>
              <a:rPr lang="en-US" altLang="zh-TW" sz="2400" dirty="0"/>
              <a:t>CSMA/CA </a:t>
            </a:r>
            <a:r>
              <a:rPr lang="zh-TW" altLang="en-US" sz="2400" dirty="0"/>
              <a:t>之碰撞避免</a:t>
            </a:r>
            <a:r>
              <a:rPr lang="zh-TW" altLang="en-US" sz="2400" dirty="0" smtClean="0"/>
              <a:t>機制</a:t>
            </a:r>
            <a:endParaRPr lang="zh-TW" altLang="zh-TW" sz="2400" dirty="0"/>
          </a:p>
        </p:txBody>
      </p:sp>
    </p:spTree>
    <p:extLst>
      <p:ext uri="{BB962C8B-B14F-4D97-AF65-F5344CB8AC3E}">
        <p14:creationId xmlns:p14="http://schemas.microsoft.com/office/powerpoint/2010/main" val="2121619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CF95D02-D4C5-4416-A96B-5D54D733277C}" type="slidenum">
              <a:rPr kumimoji="0" lang="en-US" altLang="zh-TW"/>
              <a:pPr>
                <a:defRPr/>
              </a:pPr>
              <a:t>9</a:t>
            </a:fld>
            <a:endParaRPr kumimoji="0" lang="en-US" altLang="zh-TW"/>
          </a:p>
        </p:txBody>
      </p:sp>
      <p:sp>
        <p:nvSpPr>
          <p:cNvPr id="2" name="矩形 1"/>
          <p:cNvSpPr/>
          <p:nvPr/>
        </p:nvSpPr>
        <p:spPr>
          <a:xfrm>
            <a:off x="585043" y="1003165"/>
            <a:ext cx="786384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400" dirty="0" smtClean="0"/>
              <a:t>實現</a:t>
            </a:r>
            <a:r>
              <a:rPr lang="en-US" altLang="zh-TW" sz="2400" dirty="0" err="1" smtClean="0"/>
              <a:t>Zigbee</a:t>
            </a:r>
            <a:r>
              <a:rPr lang="zh-TW" altLang="en-US" sz="2400" dirty="0" smtClean="0"/>
              <a:t>組網的模組</a:t>
            </a:r>
            <a:r>
              <a:rPr lang="en-US" altLang="zh-TW" sz="2400" dirty="0" smtClean="0"/>
              <a:t>,XBEE+USB</a:t>
            </a:r>
            <a:r>
              <a:rPr lang="zh-TW" altLang="en-US" sz="2400" dirty="0"/>
              <a:t>轉接</a:t>
            </a:r>
            <a:r>
              <a:rPr lang="zh-TW" altLang="en-US" sz="2400" dirty="0" smtClean="0"/>
              <a:t>板</a:t>
            </a:r>
            <a:endParaRPr lang="en-US" altLang="zh-TW" sz="2400" dirty="0" smtClean="0"/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221438" y="1576234"/>
            <a:ext cx="4591050" cy="4610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3983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2013_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2013_template.potx</Template>
  <TotalTime>7753</TotalTime>
  <Words>2123</Words>
  <Application>Microsoft Office PowerPoint</Application>
  <PresentationFormat>如螢幕大小 (4:3)</PresentationFormat>
  <Paragraphs>369</Paragraphs>
  <Slides>66</Slides>
  <Notes>56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66</vt:i4>
      </vt:variant>
    </vt:vector>
  </HeadingPairs>
  <TitlesOfParts>
    <vt:vector size="67" baseType="lpstr">
      <vt:lpstr>2013_template</vt:lpstr>
      <vt:lpstr>家庭物聯網平台 基於Raspberry Pi3</vt:lpstr>
      <vt:lpstr>INDEX</vt:lpstr>
      <vt:lpstr>Abstract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配線圖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XBEE API Frame</vt:lpstr>
      <vt:lpstr>PowerPoint 簡報</vt:lpstr>
      <vt:lpstr>PowerPoint 簡報</vt:lpstr>
      <vt:lpstr>NODE RED程式設計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Thank you 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溫永均</dc:creator>
  <cp:lastModifiedBy>user</cp:lastModifiedBy>
  <cp:revision>693</cp:revision>
  <cp:lastPrinted>2016-10-19T01:31:45Z</cp:lastPrinted>
  <dcterms:created xsi:type="dcterms:W3CDTF">2013-08-08T07:55:30Z</dcterms:created>
  <dcterms:modified xsi:type="dcterms:W3CDTF">2017-09-05T16:27:07Z</dcterms:modified>
</cp:coreProperties>
</file>